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376" r:id="rId2"/>
    <p:sldId id="2431" r:id="rId3"/>
    <p:sldId id="2444" r:id="rId4"/>
    <p:sldId id="2440" r:id="rId5"/>
    <p:sldId id="2442" r:id="rId6"/>
    <p:sldId id="2443" r:id="rId7"/>
    <p:sldId id="2433" r:id="rId8"/>
    <p:sldId id="2434" r:id="rId9"/>
    <p:sldId id="2445" r:id="rId10"/>
    <p:sldId id="2446" r:id="rId11"/>
    <p:sldId id="2447" r:id="rId12"/>
    <p:sldId id="2438" r:id="rId13"/>
    <p:sldId id="243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2B161E-B0F6-F267-7E7E-006529B0D13D}" name="Manuel Alexander Guzman" initials="MG" userId="S::maguzman@mit.edu::b32cfe73-98b9-48c3-b506-19bb2209d2dc" providerId="AD"/>
  <p188:author id="{26FE8D2F-DC2E-C133-A6DD-EAE3CFAB241C}" name="Sarah Ingabire" initials="SI" userId="S::singabir@broadinstitute.org::838c9c45-a5d9-4c49-8193-9986a9900f5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485"/>
    <a:srgbClr val="CD5781"/>
    <a:srgbClr val="020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2"/>
    <p:restoredTop sz="86747"/>
  </p:normalViewPr>
  <p:slideViewPr>
    <p:cSldViewPr snapToGrid="0">
      <p:cViewPr varScale="1">
        <p:scale>
          <a:sx n="99" d="100"/>
          <a:sy n="99" d="100"/>
        </p:scale>
        <p:origin x="1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E76BC-BD5A-264A-A336-010B771C7C89}" type="datetimeFigureOut">
              <a:rPr lang="en-US" smtClean="0"/>
              <a:t>8/2/24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941B4-9568-FE47-8F1B-23857D400BCA}" type="slidenum">
              <a:rPr lang="en-US" smtClean="0"/>
              <a:t>‹#›</a:t>
            </a:fld>
            <a:endParaRPr lang="en-US"/>
          </a:p>
        </p:txBody>
      </p:sp>
    </p:spTree>
    <p:extLst>
      <p:ext uri="{BB962C8B-B14F-4D97-AF65-F5344CB8AC3E}">
        <p14:creationId xmlns:p14="http://schemas.microsoft.com/office/powerpoint/2010/main" val="3853373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a:t>
            </a:fld>
            <a:endParaRPr lang="en-US"/>
          </a:p>
        </p:txBody>
      </p:sp>
    </p:spTree>
    <p:extLst>
      <p:ext uri="{BB962C8B-B14F-4D97-AF65-F5344CB8AC3E}">
        <p14:creationId xmlns:p14="http://schemas.microsoft.com/office/powerpoint/2010/main" val="5006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taking advantage of a fixation protocol for processing our cells and nuclei. We spin down our cells/nuclei and treat them with a fixation buffer, which contains a mild detergent to help permeabilize the sample as well as formaldehyde which involves in cross-linking of proteins to preserve the biological state of our samples and prevent degradation.</a:t>
            </a:r>
          </a:p>
          <a:p>
            <a:r>
              <a:rPr lang="en-US" dirty="0"/>
              <a:t>IMPORTANT: Formaldehyde must be used under a fume hood with proper ventilation! </a:t>
            </a:r>
          </a:p>
          <a:p>
            <a:r>
              <a:rPr lang="en-US" dirty="0"/>
              <a:t>After fixation, we spin down again and replace with quenching buffer to inactivate the fixation as prolong fixation can very much affect sample quality. </a:t>
            </a:r>
          </a:p>
        </p:txBody>
      </p:sp>
      <p:sp>
        <p:nvSpPr>
          <p:cNvPr id="4" name="Slide Number Placeholder 3"/>
          <p:cNvSpPr>
            <a:spLocks noGrp="1"/>
          </p:cNvSpPr>
          <p:nvPr>
            <p:ph type="sldNum" sz="quarter" idx="5"/>
          </p:nvPr>
        </p:nvSpPr>
        <p:spPr/>
        <p:txBody>
          <a:bodyPr/>
          <a:lstStyle/>
          <a:p>
            <a:fld id="{CE3941B4-9568-FE47-8F1B-23857D400BCA}" type="slidenum">
              <a:rPr lang="en-US" smtClean="0"/>
              <a:t>12</a:t>
            </a:fld>
            <a:endParaRPr lang="en-US"/>
          </a:p>
        </p:txBody>
      </p:sp>
    </p:spTree>
    <p:extLst>
      <p:ext uri="{BB962C8B-B14F-4D97-AF65-F5344CB8AC3E}">
        <p14:creationId xmlns:p14="http://schemas.microsoft.com/office/powerpoint/2010/main" val="2950682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dirty="0"/>
              <a:t>In traditional 10X assays, transcripts are captured either at the 3’ end (via </a:t>
            </a:r>
            <a:r>
              <a:rPr lang="en-US" dirty="0" err="1"/>
              <a:t>polyA</a:t>
            </a:r>
            <a:r>
              <a:rPr lang="en-US" dirty="0"/>
              <a:t> capture), or the 5’ end. But because fixation can lead to sample RNA degradation, we want to only capture RNA molecules of interest, so the probes are specifically designed to bind to complementary RNA of target sites from both the 3’ and 5’ region.</a:t>
            </a:r>
          </a:p>
          <a:p>
            <a:pPr algn="l">
              <a:buFont typeface="+mj-lt"/>
              <a:buNone/>
            </a:pPr>
            <a:r>
              <a:rPr lang="en-US" dirty="0"/>
              <a:t>The probes bind to adjacent sites on their target transcripts, are then ligated together, and then become the substate for library construction further down the line. </a:t>
            </a:r>
          </a:p>
          <a:p>
            <a:pPr algn="l">
              <a:buFont typeface="+mj-lt"/>
              <a:buNone/>
            </a:pPr>
            <a:endParaRPr lang="en-US" dirty="0"/>
          </a:p>
          <a:p>
            <a:pPr algn="l">
              <a:buFont typeface="+mj-lt"/>
              <a:buNone/>
            </a:pPr>
            <a:r>
              <a:rPr lang="en-US" dirty="0"/>
              <a:t>The 10X probes are highly sensitive and allow for 3-fold coverage of most genes, however, one drawback is that these probes are very specific, so several genes include those for TCR, or lncRNA might be excluded, therefore a specific probe set for looking at such genes will need to be designed (costly) . </a:t>
            </a:r>
          </a:p>
        </p:txBody>
      </p:sp>
      <p:sp>
        <p:nvSpPr>
          <p:cNvPr id="4" name="Slide Number Placeholder 3"/>
          <p:cNvSpPr>
            <a:spLocks noGrp="1"/>
          </p:cNvSpPr>
          <p:nvPr>
            <p:ph type="sldNum" sz="quarter" idx="5"/>
          </p:nvPr>
        </p:nvSpPr>
        <p:spPr/>
        <p:txBody>
          <a:bodyPr/>
          <a:lstStyle/>
          <a:p>
            <a:fld id="{CE3941B4-9568-FE47-8F1B-23857D400BCA}" type="slidenum">
              <a:rPr lang="en-US" smtClean="0"/>
              <a:t>13</a:t>
            </a:fld>
            <a:endParaRPr lang="en-US"/>
          </a:p>
        </p:txBody>
      </p:sp>
    </p:spTree>
    <p:extLst>
      <p:ext uri="{BB962C8B-B14F-4D97-AF65-F5344CB8AC3E}">
        <p14:creationId xmlns:p14="http://schemas.microsoft.com/office/powerpoint/2010/main" val="117375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369588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For honeycomb today, we will be loading the HIVES to capture the poly-A transcripts of our nuclei and cell lines, and then we will go through a series of steps to seal the HIVE membranes, lyse the cells/nuclei, and recover the beads containing the transcripts for first strand synthesis. </a:t>
            </a: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85595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Recap: We did sample capture, transcriptome recovery, and 1</a:t>
            </a:r>
            <a:r>
              <a:rPr lang="en-US" b="1" baseline="30000" dirty="0"/>
              <a:t>st</a:t>
            </a:r>
            <a:r>
              <a:rPr lang="en-US" b="1" dirty="0"/>
              <a:t> strand synthesis. </a:t>
            </a:r>
          </a:p>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85595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general process for many high-throughput single cell RNA sequencing workflows. Beginning with some heterogeneous sample, we remove DNA, protein, and cellular debris in order to isolate mRNA. The mRNA is reverse transcribed and barcoded resulting in a cDNA library. The prepared library is sequenced, yielding millions of reads(or genes) which need to be mapped to a reference genome. The final result is an expression matrix of cells and genes that can be further analyzed. The main point of difference for many of the high-throughput methods is how the barcoded library is generated. </a:t>
            </a:r>
            <a:endParaRPr b="1" dirty="0"/>
          </a:p>
          <a:p>
            <a:pPr marL="0" lvl="0" indent="0" algn="l" rtl="0">
              <a:spcBef>
                <a:spcPts val="0"/>
              </a:spcBef>
              <a:spcAft>
                <a:spcPts val="0"/>
              </a:spcAft>
              <a:buNone/>
            </a:pPr>
            <a:r>
              <a:rPr lang="en-US" b="1" dirty="0"/>
              <a:t>_______________</a:t>
            </a:r>
            <a:endParaRPr b="1" dirty="0"/>
          </a:p>
          <a:p>
            <a:pPr marL="0" lvl="0" indent="0" algn="l" rtl="0">
              <a:spcBef>
                <a:spcPts val="0"/>
              </a:spcBef>
              <a:spcAft>
                <a:spcPts val="0"/>
              </a:spcAft>
              <a:buClr>
                <a:schemeClr val="dk1"/>
              </a:buClr>
              <a:buSzPts val="1100"/>
              <a:buFont typeface="Arial"/>
              <a:buNone/>
            </a:pPr>
            <a:r>
              <a:rPr lang="en-US" dirty="0"/>
              <a:t>Before the emergence of </a:t>
            </a:r>
            <a:r>
              <a:rPr lang="en-US" dirty="0" err="1"/>
              <a:t>scRNA</a:t>
            </a:r>
            <a:r>
              <a:rPr lang="en-US" dirty="0"/>
              <a:t>-seq technology, RNA was profiled using Bulk RNA sequencing, which provides an average expression profile of all the cells in the sample. However, single-cell RNA sequencing can break down the spectrum by enabling the dissection of gene expression at the single cell </a:t>
            </a:r>
            <a:r>
              <a:rPr lang="en-US" dirty="0" err="1"/>
              <a:t>level.</a:t>
            </a: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The</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cDNA product is subsequently amplified by PCR. The amplified whole transcriptome product is barcoded and </a:t>
            </a: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tagmented</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to prepare a library for sequencing</a:t>
            </a:r>
            <a:r>
              <a:rPr lang="en-US" dirty="0"/>
              <a:t>. </a:t>
            </a:r>
            <a:endParaRPr dirty="0"/>
          </a:p>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1684524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general process for many high-throughput single cell RNA sequencing workflows. Beginning with some heterogeneous sample, we remove DNA, protein, and cellular debris in order to isolate mRNA. The mRNA is reverse transcribed and barcoded resulting in a cDNA library. The prepared library is sequenced, yielding millions of reads(or genes) which need to be mapped to a reference genome. The final result is an expression matrix of cells and genes that can be further analyzed. The main point of difference for many of the high-throughput methods is how the barcoded library is generated. </a:t>
            </a:r>
            <a:endParaRPr b="1" dirty="0"/>
          </a:p>
          <a:p>
            <a:pPr marL="0" lvl="0" indent="0" algn="l" rtl="0">
              <a:spcBef>
                <a:spcPts val="0"/>
              </a:spcBef>
              <a:spcAft>
                <a:spcPts val="0"/>
              </a:spcAft>
              <a:buNone/>
            </a:pPr>
            <a:r>
              <a:rPr lang="en-US" b="1" dirty="0"/>
              <a:t>_______________</a:t>
            </a:r>
            <a:endParaRPr b="1" dirty="0"/>
          </a:p>
          <a:p>
            <a:pPr marL="0" lvl="0" indent="0" algn="l" rtl="0">
              <a:spcBef>
                <a:spcPts val="0"/>
              </a:spcBef>
              <a:spcAft>
                <a:spcPts val="0"/>
              </a:spcAft>
              <a:buClr>
                <a:schemeClr val="dk1"/>
              </a:buClr>
              <a:buSzPts val="1100"/>
              <a:buFont typeface="Arial"/>
              <a:buNone/>
            </a:pPr>
            <a:r>
              <a:rPr lang="en-US" dirty="0"/>
              <a:t>Before the emergence of </a:t>
            </a:r>
            <a:r>
              <a:rPr lang="en-US" dirty="0" err="1"/>
              <a:t>scRNA</a:t>
            </a:r>
            <a:r>
              <a:rPr lang="en-US" dirty="0"/>
              <a:t>-seq technology, RNA was profiled using Bulk RNA sequencing, which provides an average expression profile of all the cells in the sample. However, single-cell RNA sequencing can break down the spectrum by enabling the dissection of gene expression at the single cell </a:t>
            </a:r>
            <a:r>
              <a:rPr lang="en-US" dirty="0" err="1"/>
              <a:t>level.</a:t>
            </a:r>
            <a:r>
              <a:rPr lang="en-US" dirty="0" err="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The</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cDNA product is subsequently amplified by PCR. The amplified whole transcriptome product is barcoded and </a:t>
            </a:r>
            <a:r>
              <a:rPr lang="en-US" dirty="0" err="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tagmented</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to prepare a library for sequencing</a:t>
            </a:r>
            <a:r>
              <a:rPr lang="en-US" dirty="0"/>
              <a:t>. </a:t>
            </a:r>
            <a:endParaRPr dirty="0"/>
          </a:p>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56953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969357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general process for many high-throughput single cell RNA sequencing workflows. Beginning with some heterogeneous sample, we remove DNA, protein, and cellular debris in order to isolate mRNA. The mRNA is reverse transcribed and barcoded resulting in a cDNA library. The prepared library is sequenced, yielding millions of reads(or genes) which need to be mapped to a reference genome. The final result is an expression matrix of cells and genes that can be further analyzed. The main point of difference for many of the high-throughput methods is how the barcoded library is generated. </a:t>
            </a:r>
            <a:endParaRPr b="1" dirty="0"/>
          </a:p>
          <a:p>
            <a:pPr marL="0" lvl="0" indent="0" algn="l" rtl="0">
              <a:spcBef>
                <a:spcPts val="0"/>
              </a:spcBef>
              <a:spcAft>
                <a:spcPts val="0"/>
              </a:spcAft>
              <a:buNone/>
            </a:pPr>
            <a:r>
              <a:rPr lang="en-US" b="1" dirty="0"/>
              <a:t>_______________</a:t>
            </a:r>
            <a:endParaRPr b="1" dirty="0"/>
          </a:p>
          <a:p>
            <a:pPr marL="0" lvl="0" indent="0" algn="l" rtl="0">
              <a:spcBef>
                <a:spcPts val="0"/>
              </a:spcBef>
              <a:spcAft>
                <a:spcPts val="0"/>
              </a:spcAft>
              <a:buClr>
                <a:schemeClr val="dk1"/>
              </a:buClr>
              <a:buSzPts val="1100"/>
              <a:buFont typeface="Arial"/>
              <a:buNone/>
            </a:pPr>
            <a:r>
              <a:rPr lang="en-US" dirty="0"/>
              <a:t>Before the emergence of </a:t>
            </a:r>
            <a:r>
              <a:rPr lang="en-US" dirty="0" err="1"/>
              <a:t>scRNA</a:t>
            </a:r>
            <a:r>
              <a:rPr lang="en-US" dirty="0"/>
              <a:t>-seq technology, RNA was profiled using Bulk RNA sequencing, which provides an average expression profile of all the cells in the sample. However, single-cell RNA sequencing can break down the spectrum by enabling the dissection of gene expression at the single cell </a:t>
            </a:r>
            <a:r>
              <a:rPr lang="en-US" dirty="0" err="1"/>
              <a:t>level.</a:t>
            </a: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The</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cDNA product is subsequently amplified by PCR. The amplified whole transcriptome product is barcoded and </a:t>
            </a: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tagmented</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to prepare a library for sequencing</a:t>
            </a:r>
            <a:r>
              <a:rPr lang="en-US" dirty="0"/>
              <a:t>. </a:t>
            </a:r>
            <a:endParaRPr dirty="0"/>
          </a:p>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65932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For </a:t>
            </a: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230596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7FC0-5728-12EC-4B6F-175F4CD31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503A47-12A2-6518-8F07-06BA37FD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D0EC-CAD1-194C-C839-412D83CC1F21}"/>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2EC071DE-588B-1862-AEEE-1A226CAE2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650B2-0FB0-5401-E868-4AB2E2757E94}"/>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95386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65A2-2062-F302-0B4C-B2DE881CC6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C467DD-6D55-86F1-0325-48A8C357FB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B80B3-B013-32C1-0714-B20A94E1A75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9EA66060-E507-AC65-94A6-76B8FCD51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DA3FB-3A2C-5BBE-E4DE-CC83978F874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526010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6F180-7DB7-9607-FADF-FFAD16B60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64AB8-6C2F-E2FD-4CA2-937839097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3E302-F18D-CAD8-634E-B8DBF266E7B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BE3973C-2687-98D4-5291-286A0FE8C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53366-7034-0F6D-3789-82FA936118FC}"/>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394241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031466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Content slide option 2">
  <p:cSld name="4_Content slide option 2">
    <p:spTree>
      <p:nvGrpSpPr>
        <p:cNvPr id="1" name="Shape 150"/>
        <p:cNvGrpSpPr/>
        <p:nvPr/>
      </p:nvGrpSpPr>
      <p:grpSpPr>
        <a:xfrm>
          <a:off x="0" y="0"/>
          <a:ext cx="0" cy="0"/>
          <a:chOff x="0" y="0"/>
          <a:chExt cx="0" cy="0"/>
        </a:xfrm>
      </p:grpSpPr>
      <p:pic>
        <p:nvPicPr>
          <p:cNvPr id="151" name="Google Shape;151;g10ce75dfe91_1_20" descr="emergence_ppt.jpg"/>
          <p:cNvPicPr preferRelativeResize="0"/>
          <p:nvPr/>
        </p:nvPicPr>
        <p:blipFill rotWithShape="1">
          <a:blip r:embed="rId2">
            <a:alphaModFix amt="70000"/>
          </a:blip>
          <a:srcRect/>
          <a:stretch/>
        </p:blipFill>
        <p:spPr>
          <a:xfrm>
            <a:off x="0" y="0"/>
            <a:ext cx="12192000" cy="6858000"/>
          </a:xfrm>
          <a:prstGeom prst="rect">
            <a:avLst/>
          </a:prstGeom>
          <a:noFill/>
          <a:ln>
            <a:noFill/>
          </a:ln>
        </p:spPr>
      </p:pic>
      <p:sp>
        <p:nvSpPr>
          <p:cNvPr id="152" name="Google Shape;152;g10ce75dfe91_1_20"/>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133C68"/>
              </a:solidFill>
              <a:latin typeface="Arial"/>
              <a:ea typeface="Arial"/>
              <a:cs typeface="Arial"/>
              <a:sym typeface="Arial"/>
            </a:endParaRPr>
          </a:p>
        </p:txBody>
      </p:sp>
      <p:sp>
        <p:nvSpPr>
          <p:cNvPr id="153" name="Google Shape;153;g10ce75dfe91_1_20"/>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57189" algn="l">
              <a:lnSpc>
                <a:spcPct val="100000"/>
              </a:lnSpc>
              <a:spcBef>
                <a:spcPts val="480"/>
              </a:spcBef>
              <a:spcAft>
                <a:spcPts val="0"/>
              </a:spcAft>
              <a:buClr>
                <a:srgbClr val="185485"/>
              </a:buClr>
              <a:buSzPts val="1800"/>
              <a:buFont typeface="Arial"/>
              <a:buChar char="•"/>
              <a:defRPr sz="2400">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154" name="Google Shape;154;g10ce75dfe91_1_20" descr="Shalek_logo.jpg"/>
          <p:cNvPicPr preferRelativeResize="0"/>
          <p:nvPr/>
        </p:nvPicPr>
        <p:blipFill rotWithShape="1">
          <a:blip r:embed="rId3">
            <a:alphaModFix/>
          </a:blip>
          <a:srcRect/>
          <a:stretch/>
        </p:blipFill>
        <p:spPr>
          <a:xfrm>
            <a:off x="147782" y="6319295"/>
            <a:ext cx="1931735" cy="420172"/>
          </a:xfrm>
          <a:prstGeom prst="rect">
            <a:avLst/>
          </a:prstGeom>
          <a:noFill/>
          <a:ln>
            <a:noFill/>
          </a:ln>
        </p:spPr>
      </p:pic>
      <p:sp>
        <p:nvSpPr>
          <p:cNvPr id="155" name="Google Shape;155;g10ce75dfe91_1_20"/>
          <p:cNvSpPr txBox="1">
            <a:spLocks noGrp="1"/>
          </p:cNvSpPr>
          <p:nvPr>
            <p:ph type="title"/>
          </p:nvPr>
        </p:nvSpPr>
        <p:spPr>
          <a:xfrm>
            <a:off x="0" y="180624"/>
            <a:ext cx="12192000" cy="733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33C68"/>
              </a:buClr>
              <a:buSzPts val="2000"/>
              <a:buFont typeface="Arial"/>
              <a:buNone/>
              <a:defRPr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g10ce75dfe91_1_20"/>
          <p:cNvSpPr txBox="1">
            <a:spLocks noGrp="1"/>
          </p:cNvSpPr>
          <p:nvPr>
            <p:ph type="sldNum" idx="12"/>
          </p:nvPr>
        </p:nvSpPr>
        <p:spPr>
          <a:xfrm>
            <a:off x="11313042" y="6356354"/>
            <a:ext cx="675759"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333">
                <a:solidFill>
                  <a:srgbClr val="133C68"/>
                </a:solidFill>
                <a:latin typeface="Arial"/>
                <a:ea typeface="Arial"/>
                <a:cs typeface="Arial"/>
                <a:sym typeface="Arial"/>
              </a:defRPr>
            </a:lvl1pPr>
            <a:lvl2pPr marL="0" marR="0" lvl="1" indent="0" algn="r" rtl="0">
              <a:spcBef>
                <a:spcPts val="0"/>
              </a:spcBef>
              <a:buNone/>
              <a:defRPr sz="1333">
                <a:solidFill>
                  <a:srgbClr val="133C68"/>
                </a:solidFill>
                <a:latin typeface="Arial"/>
                <a:ea typeface="Arial"/>
                <a:cs typeface="Arial"/>
                <a:sym typeface="Arial"/>
              </a:defRPr>
            </a:lvl2pPr>
            <a:lvl3pPr marL="0" marR="0" lvl="2" indent="0" algn="r" rtl="0">
              <a:spcBef>
                <a:spcPts val="0"/>
              </a:spcBef>
              <a:buNone/>
              <a:defRPr sz="1333">
                <a:solidFill>
                  <a:srgbClr val="133C68"/>
                </a:solidFill>
                <a:latin typeface="Arial"/>
                <a:ea typeface="Arial"/>
                <a:cs typeface="Arial"/>
                <a:sym typeface="Arial"/>
              </a:defRPr>
            </a:lvl3pPr>
            <a:lvl4pPr marL="0" marR="0" lvl="3" indent="0" algn="r" rtl="0">
              <a:spcBef>
                <a:spcPts val="0"/>
              </a:spcBef>
              <a:buNone/>
              <a:defRPr sz="1333">
                <a:solidFill>
                  <a:srgbClr val="133C68"/>
                </a:solidFill>
                <a:latin typeface="Arial"/>
                <a:ea typeface="Arial"/>
                <a:cs typeface="Arial"/>
                <a:sym typeface="Arial"/>
              </a:defRPr>
            </a:lvl4pPr>
            <a:lvl5pPr marL="0" marR="0" lvl="4" indent="0" algn="r" rtl="0">
              <a:spcBef>
                <a:spcPts val="0"/>
              </a:spcBef>
              <a:buNone/>
              <a:defRPr sz="1333">
                <a:solidFill>
                  <a:srgbClr val="133C68"/>
                </a:solidFill>
                <a:latin typeface="Arial"/>
                <a:ea typeface="Arial"/>
                <a:cs typeface="Arial"/>
                <a:sym typeface="Arial"/>
              </a:defRPr>
            </a:lvl5pPr>
            <a:lvl6pPr marL="0" marR="0" lvl="5" indent="0" algn="r" rtl="0">
              <a:spcBef>
                <a:spcPts val="0"/>
              </a:spcBef>
              <a:buNone/>
              <a:defRPr sz="1333">
                <a:solidFill>
                  <a:srgbClr val="133C68"/>
                </a:solidFill>
                <a:latin typeface="Arial"/>
                <a:ea typeface="Arial"/>
                <a:cs typeface="Arial"/>
                <a:sym typeface="Arial"/>
              </a:defRPr>
            </a:lvl6pPr>
            <a:lvl7pPr marL="0" marR="0" lvl="6" indent="0" algn="r" rtl="0">
              <a:spcBef>
                <a:spcPts val="0"/>
              </a:spcBef>
              <a:buNone/>
              <a:defRPr sz="1333">
                <a:solidFill>
                  <a:srgbClr val="133C68"/>
                </a:solidFill>
                <a:latin typeface="Arial"/>
                <a:ea typeface="Arial"/>
                <a:cs typeface="Arial"/>
                <a:sym typeface="Arial"/>
              </a:defRPr>
            </a:lvl7pPr>
            <a:lvl8pPr marL="0" marR="0" lvl="7" indent="0" algn="r" rtl="0">
              <a:spcBef>
                <a:spcPts val="0"/>
              </a:spcBef>
              <a:buNone/>
              <a:defRPr sz="1333">
                <a:solidFill>
                  <a:srgbClr val="133C68"/>
                </a:solidFill>
                <a:latin typeface="Arial"/>
                <a:ea typeface="Arial"/>
                <a:cs typeface="Arial"/>
                <a:sym typeface="Arial"/>
              </a:defRPr>
            </a:lvl8pPr>
            <a:lvl9pPr marL="0" marR="0" lvl="8" indent="0" algn="r" rtl="0">
              <a:spcBef>
                <a:spcPts val="0"/>
              </a:spcBef>
              <a:buNone/>
              <a:defRPr sz="1333">
                <a:solidFill>
                  <a:srgbClr val="133C68"/>
                </a:solidFill>
                <a:latin typeface="Arial"/>
                <a:ea typeface="Arial"/>
                <a:cs typeface="Arial"/>
                <a:sym typeface="Arial"/>
              </a:defRPr>
            </a:lvl9pPr>
          </a:lstStyle>
          <a:p>
            <a:fld id="{00000000-1234-1234-1234-123412341234}" type="slidenum">
              <a:rPr lang="en-US" smtClean="0"/>
              <a:pPr/>
              <a:t>‹#›</a:t>
            </a:fld>
            <a:endParaRPr lang="en-US"/>
          </a:p>
        </p:txBody>
      </p:sp>
      <p:sp>
        <p:nvSpPr>
          <p:cNvPr id="157" name="Google Shape;157;g10ce75dfe91_1_20"/>
          <p:cNvSpPr txBox="1">
            <a:spLocks noGrp="1"/>
          </p:cNvSpPr>
          <p:nvPr>
            <p:ph type="body" idx="2"/>
          </p:nvPr>
        </p:nvSpPr>
        <p:spPr>
          <a:xfrm>
            <a:off x="2165351" y="5683251"/>
            <a:ext cx="7861300" cy="673100"/>
          </a:xfrm>
          <a:prstGeom prst="rect">
            <a:avLst/>
          </a:prstGeom>
          <a:noFill/>
          <a:ln>
            <a:noFill/>
          </a:ln>
        </p:spPr>
        <p:txBody>
          <a:bodyPr spcFirstLastPara="1" wrap="square" lIns="91425" tIns="45700" rIns="91425" bIns="45700" anchor="ctr" anchorCtr="0">
            <a:normAutofit/>
          </a:bodyPr>
          <a:lstStyle>
            <a:lvl1pPr marL="609585" lvl="0" indent="-304792" algn="ctr">
              <a:spcBef>
                <a:spcPts val="400"/>
              </a:spcBef>
              <a:spcAft>
                <a:spcPts val="0"/>
              </a:spcAft>
              <a:buClr>
                <a:srgbClr val="133C68"/>
              </a:buClr>
              <a:buSzPts val="1500"/>
              <a:buNone/>
              <a:defRPr sz="2000"/>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158" name="Google Shape;158;g10ce75dfe91_1_20"/>
          <p:cNvSpPr txBox="1">
            <a:spLocks noGrp="1"/>
          </p:cNvSpPr>
          <p:nvPr>
            <p:ph type="body" idx="3"/>
          </p:nvPr>
        </p:nvSpPr>
        <p:spPr>
          <a:xfrm>
            <a:off x="2165351" y="6356355"/>
            <a:ext cx="7861300" cy="365125"/>
          </a:xfrm>
          <a:prstGeom prst="rect">
            <a:avLst/>
          </a:prstGeom>
          <a:noFill/>
          <a:ln>
            <a:noFill/>
          </a:ln>
        </p:spPr>
        <p:txBody>
          <a:bodyPr spcFirstLastPara="1" wrap="square" lIns="91425" tIns="45700" rIns="91425" bIns="45700" anchor="t" anchorCtr="0">
            <a:normAutofit/>
          </a:bodyPr>
          <a:lstStyle>
            <a:lvl1pPr marL="609585" lvl="0" indent="-304792" algn="ctr">
              <a:spcBef>
                <a:spcPts val="267"/>
              </a:spcBef>
              <a:spcAft>
                <a:spcPts val="0"/>
              </a:spcAft>
              <a:buClr>
                <a:srgbClr val="133C68"/>
              </a:buClr>
              <a:buSzPts val="1000"/>
              <a:buNone/>
              <a:defRPr sz="1333"/>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40154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93B-5B3C-CB97-3B37-8791D4AC8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17801E-D180-9BD4-0740-7806A617B3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F7C96-43EE-BE1E-8569-4CCE94950A28}"/>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AF3C734-E267-B11B-8E0A-4ECEFB1D2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9BCCB-B70A-108A-F0E1-24CC31FE5078}"/>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28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1F97-82EF-E348-A944-1E2A2796E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946BC9-9EFF-0578-3C86-34C4A9205F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1851E3-8395-6A36-E5DF-103BEB1AEDE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DE2001F3-6CE2-E394-2168-4C7DA867A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42CFA-BAA0-1134-3A1F-0F1F808C79C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16784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29E5-0924-9CDE-12DA-574DB32953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600CC-E4C0-AB56-D29D-53374FAB9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968774-D1E5-9F26-EA9C-CC8D3EA3AD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E1963D-17F8-CD03-F8A0-A66168DEBD34}"/>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A7C38A07-4B8D-C7B6-9C88-B9E6AF595D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68DEA-FCC9-D8C0-C941-4BA56C5F580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93128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071F-04C1-3B37-020B-6D71FF9E26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CC1BD1-B861-A06C-BCDD-B966C1CF5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2FD33-825C-1D80-2058-3B9272481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3D9C4B-DF20-29BA-CDCB-58B4C6CD7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E51A39-8E86-2941-EDDB-FCF122D5E8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56DDA6-E84E-36DC-0AE5-D29C61147C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8" name="Footer Placeholder 7">
            <a:extLst>
              <a:ext uri="{FF2B5EF4-FFF2-40B4-BE49-F238E27FC236}">
                <a16:creationId xmlns:a16="http://schemas.microsoft.com/office/drawing/2014/main" id="{F3D227F5-B6EB-3CD6-5F3A-BA5E9C63B1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71A296-2FCC-AB6F-97EE-A17CAD225CA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7402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59AE-D782-BD07-DEE4-60A177F7C0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46316B-5392-CBC9-E672-79E37988D5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4" name="Footer Placeholder 3">
            <a:extLst>
              <a:ext uri="{FF2B5EF4-FFF2-40B4-BE49-F238E27FC236}">
                <a16:creationId xmlns:a16="http://schemas.microsoft.com/office/drawing/2014/main" id="{8BC9D4EE-A53C-3827-C903-026CA87047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3FA07C-6F02-C8CB-0F00-BA225CBDAB8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5773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2665D-6DD6-F187-7681-5E0A84396DE9}"/>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3" name="Footer Placeholder 2">
            <a:extLst>
              <a:ext uri="{FF2B5EF4-FFF2-40B4-BE49-F238E27FC236}">
                <a16:creationId xmlns:a16="http://schemas.microsoft.com/office/drawing/2014/main" id="{F33F5F2C-45D5-D2B4-8468-A38F0FAE0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80DFF1-6486-2AE4-CD2B-582043A8C191}"/>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53553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7EAA-9F9A-B262-6803-6B6C76CE8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CBD969-DD43-3FE4-7AB3-9CFF8FEABF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28D5B5-CE09-FE37-8B79-2DC2902A7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E245D-059E-B5AC-110A-C2D60C9DBA0C}"/>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95C70EE8-8C44-D384-B7EC-67A44370EE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B2F62-B98F-8F6E-D056-78AF5D7B1B1A}"/>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42844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9F95C-7502-0EF2-94A8-91AD25659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83BDDC-B503-BB28-9189-15F43FB1AB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D31A2-0AE8-8968-D816-540CAF050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1E6115-C33B-0308-156B-5E16981F20FF}"/>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1B19AC49-F788-1E53-70A0-57F237C56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EA436-26AE-588C-A2EB-D48006A31C0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43117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31F5E-606C-93A8-D865-9F57810E2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08FA20-6441-4B8B-5459-6E6365FB32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98591-8801-CA25-826E-2C3D12AA9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C855E0B9-A1B0-F8E3-1D4A-2A723DA4B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BF2FE6-7D8E-5DAC-0EB9-98C5EC0C9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17192-4AC1-DC41-860A-3F45DF8FE382}" type="slidenum">
              <a:rPr lang="en-US" smtClean="0"/>
              <a:t>‹#›</a:t>
            </a:fld>
            <a:endParaRPr lang="en-US"/>
          </a:p>
        </p:txBody>
      </p:sp>
    </p:spTree>
    <p:extLst>
      <p:ext uri="{BB962C8B-B14F-4D97-AF65-F5344CB8AC3E}">
        <p14:creationId xmlns:p14="http://schemas.microsoft.com/office/powerpoint/2010/main" val="95952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ideo" Target="https://player.vimeo.com/video/828386291?app_id=122963" TargetMode="External"/><Relationship Id="rId6" Type="http://schemas.openxmlformats.org/officeDocument/2006/relationships/image" Target="../media/image17.jpeg"/><Relationship Id="rId5" Type="http://schemas.openxmlformats.org/officeDocument/2006/relationships/image" Target="../media/image11.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7"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July 15-19, 2024</a:t>
            </a:r>
          </a:p>
          <a:p>
            <a:pPr marL="0" indent="0" algn="ctr">
              <a:buNone/>
            </a:pPr>
            <a:r>
              <a:rPr lang="en-US" dirty="0">
                <a:latin typeface="Arial" panose="020B0604020202020204" pitchFamily="34" charset="0"/>
                <a:cs typeface="Arial" panose="020B0604020202020204" pitchFamily="34" charset="0"/>
              </a:rPr>
              <a:t>Bogota, Colombia</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2079291"/>
            <a:ext cx="10972800" cy="833875"/>
          </a:xfrm>
        </p:spPr>
        <p:txBody>
          <a:bodyPr>
            <a:noAutofit/>
          </a:bodyPr>
          <a:lstStyle/>
          <a:p>
            <a:pPr algn="ctr">
              <a:spcBef>
                <a:spcPts val="0"/>
              </a:spcBef>
              <a:tabLst>
                <a:tab pos="2971726" algn="ctr"/>
                <a:tab pos="5943451" algn="r"/>
              </a:tabLst>
            </a:pP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2024 Single Cell Workship Colombia:</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Day 2 Honeycomb Processing and 10X Probe </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Hybridization</a:t>
            </a:r>
          </a:p>
        </p:txBody>
      </p:sp>
      <p:sp>
        <p:nvSpPr>
          <p:cNvPr id="6" name="Rectangle 5">
            <a:extLst>
              <a:ext uri="{FF2B5EF4-FFF2-40B4-BE49-F238E27FC236}">
                <a16:creationId xmlns:a16="http://schemas.microsoft.com/office/drawing/2014/main" id="{2197779C-AD0F-5A1D-02E3-8EA92BA07C2D}"/>
              </a:ext>
            </a:extLst>
          </p:cNvPr>
          <p:cNvSpPr/>
          <p:nvPr/>
        </p:nvSpPr>
        <p:spPr>
          <a:xfrm>
            <a:off x="1" y="6005690"/>
            <a:ext cx="2334127"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B5F40BE1-6C28-5FB1-F353-AFFCBE62C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11" name="Picture 2" descr="Universidad de los Andes Online Courses | Coursera">
            <a:extLst>
              <a:ext uri="{FF2B5EF4-FFF2-40B4-BE49-F238E27FC236}">
                <a16:creationId xmlns:a16="http://schemas.microsoft.com/office/drawing/2014/main" id="{ECCDBFC7-F1D0-9539-109A-5FB966CDFE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E6A7A7A-8752-3C58-2BCC-CD739508767E}"/>
              </a:ext>
            </a:extLst>
          </p:cNvPr>
          <p:cNvPicPr>
            <a:picLocks noChangeAspect="1"/>
          </p:cNvPicPr>
          <p:nvPr/>
        </p:nvPicPr>
        <p:blipFill>
          <a:blip r:embed="rId6"/>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266779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Cell Lysis and </a:t>
            </a:r>
          </a:p>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Hybridization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white text on an orange background&#10;&#10;Description automatically generated">
            <a:extLst>
              <a:ext uri="{FF2B5EF4-FFF2-40B4-BE49-F238E27FC236}">
                <a16:creationId xmlns:a16="http://schemas.microsoft.com/office/drawing/2014/main" id="{0A2C87BC-8BE7-7643-0E1E-741FB2DF24C7}"/>
              </a:ext>
            </a:extLst>
          </p:cNvPr>
          <p:cNvPicPr>
            <a:picLocks noChangeAspect="1"/>
          </p:cNvPicPr>
          <p:nvPr/>
        </p:nvPicPr>
        <p:blipFill>
          <a:blip r:embed="rId4"/>
          <a:stretch>
            <a:fillRect/>
          </a:stretch>
        </p:blipFill>
        <p:spPr>
          <a:xfrm>
            <a:off x="9565542" y="197257"/>
            <a:ext cx="2451100" cy="571500"/>
          </a:xfrm>
          <a:prstGeom prst="rect">
            <a:avLst/>
          </a:prstGeom>
        </p:spPr>
      </p:pic>
      <p:pic>
        <p:nvPicPr>
          <p:cNvPr id="16" name="Picture 15" descr="A close-up of a spin plate&#10;&#10;Description automatically generated">
            <a:extLst>
              <a:ext uri="{FF2B5EF4-FFF2-40B4-BE49-F238E27FC236}">
                <a16:creationId xmlns:a16="http://schemas.microsoft.com/office/drawing/2014/main" id="{33A7202C-E2E2-EEFC-355F-73F84080F6B2}"/>
              </a:ext>
            </a:extLst>
          </p:cNvPr>
          <p:cNvPicPr>
            <a:picLocks noChangeAspect="1"/>
          </p:cNvPicPr>
          <p:nvPr/>
        </p:nvPicPr>
        <p:blipFill rotWithShape="1">
          <a:blip r:embed="rId5"/>
          <a:srcRect l="1242"/>
          <a:stretch/>
        </p:blipFill>
        <p:spPr>
          <a:xfrm>
            <a:off x="0" y="1501172"/>
            <a:ext cx="5989272" cy="3846824"/>
          </a:xfrm>
          <a:prstGeom prst="rect">
            <a:avLst/>
          </a:prstGeom>
        </p:spPr>
      </p:pic>
      <p:cxnSp>
        <p:nvCxnSpPr>
          <p:cNvPr id="20" name="Straight Arrow Connector 19">
            <a:extLst>
              <a:ext uri="{FF2B5EF4-FFF2-40B4-BE49-F238E27FC236}">
                <a16:creationId xmlns:a16="http://schemas.microsoft.com/office/drawing/2014/main" id="{E7C3BEC5-7A4F-F85B-34D8-EBFA2768E758}"/>
              </a:ext>
            </a:extLst>
          </p:cNvPr>
          <p:cNvCxnSpPr>
            <a:cxnSpLocks/>
          </p:cNvCxnSpPr>
          <p:nvPr/>
        </p:nvCxnSpPr>
        <p:spPr>
          <a:xfrm flipH="1">
            <a:off x="3692768" y="1793663"/>
            <a:ext cx="808893" cy="4649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F7D8E2C-182A-8FDF-0A97-7BBAE5B220DE}"/>
              </a:ext>
            </a:extLst>
          </p:cNvPr>
          <p:cNvSpPr txBox="1"/>
          <p:nvPr/>
        </p:nvSpPr>
        <p:spPr>
          <a:xfrm>
            <a:off x="4501661" y="1608997"/>
            <a:ext cx="679938" cy="369332"/>
          </a:xfrm>
          <a:prstGeom prst="rect">
            <a:avLst/>
          </a:prstGeom>
          <a:noFill/>
        </p:spPr>
        <p:txBody>
          <a:bodyPr wrap="square" rtlCol="0">
            <a:spAutoFit/>
          </a:bodyPr>
          <a:lstStyle/>
          <a:p>
            <a:r>
              <a:rPr lang="en-US" dirty="0"/>
              <a:t>Lysis</a:t>
            </a:r>
          </a:p>
        </p:txBody>
      </p:sp>
      <p:cxnSp>
        <p:nvCxnSpPr>
          <p:cNvPr id="24" name="Straight Arrow Connector 23">
            <a:extLst>
              <a:ext uri="{FF2B5EF4-FFF2-40B4-BE49-F238E27FC236}">
                <a16:creationId xmlns:a16="http://schemas.microsoft.com/office/drawing/2014/main" id="{F63F49CF-FD47-95F8-63BC-637ECE7C4203}"/>
              </a:ext>
            </a:extLst>
          </p:cNvPr>
          <p:cNvCxnSpPr>
            <a:cxnSpLocks/>
          </p:cNvCxnSpPr>
          <p:nvPr/>
        </p:nvCxnSpPr>
        <p:spPr>
          <a:xfrm>
            <a:off x="5662246" y="3015680"/>
            <a:ext cx="7502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59A13B9-1AA1-FD91-BD94-5DD9B46AC465}"/>
              </a:ext>
            </a:extLst>
          </p:cNvPr>
          <p:cNvSpPr txBox="1"/>
          <p:nvPr/>
        </p:nvSpPr>
        <p:spPr>
          <a:xfrm>
            <a:off x="5561990" y="2570710"/>
            <a:ext cx="991210" cy="369332"/>
          </a:xfrm>
          <a:prstGeom prst="rect">
            <a:avLst/>
          </a:prstGeom>
          <a:noFill/>
        </p:spPr>
        <p:txBody>
          <a:bodyPr wrap="square" rtlCol="0">
            <a:spAutoFit/>
          </a:bodyPr>
          <a:lstStyle/>
          <a:p>
            <a:r>
              <a:rPr lang="en-US" dirty="0"/>
              <a:t>Washes</a:t>
            </a:r>
          </a:p>
        </p:txBody>
      </p:sp>
      <p:pic>
        <p:nvPicPr>
          <p:cNvPr id="28" name="Picture 27" descr="A close-up of a spin plate&#10;&#10;Description automatically generated">
            <a:extLst>
              <a:ext uri="{FF2B5EF4-FFF2-40B4-BE49-F238E27FC236}">
                <a16:creationId xmlns:a16="http://schemas.microsoft.com/office/drawing/2014/main" id="{9790896A-A3F2-1B4C-8B57-F5A488DFB925}"/>
              </a:ext>
            </a:extLst>
          </p:cNvPr>
          <p:cNvPicPr>
            <a:picLocks noChangeAspect="1"/>
          </p:cNvPicPr>
          <p:nvPr/>
        </p:nvPicPr>
        <p:blipFill rotWithShape="1">
          <a:blip r:embed="rId5"/>
          <a:srcRect l="49568" t="13243" r="5005" b="37848"/>
          <a:stretch/>
        </p:blipFill>
        <p:spPr>
          <a:xfrm>
            <a:off x="6523283" y="2074946"/>
            <a:ext cx="2754923" cy="1881467"/>
          </a:xfrm>
          <a:prstGeom prst="rect">
            <a:avLst/>
          </a:prstGeom>
        </p:spPr>
      </p:pic>
      <p:cxnSp>
        <p:nvCxnSpPr>
          <p:cNvPr id="29" name="Straight Arrow Connector 28">
            <a:extLst>
              <a:ext uri="{FF2B5EF4-FFF2-40B4-BE49-F238E27FC236}">
                <a16:creationId xmlns:a16="http://schemas.microsoft.com/office/drawing/2014/main" id="{E2B0C8AA-0790-ED41-52C8-E4F1E5DB2B29}"/>
              </a:ext>
            </a:extLst>
          </p:cNvPr>
          <p:cNvCxnSpPr>
            <a:cxnSpLocks/>
          </p:cNvCxnSpPr>
          <p:nvPr/>
        </p:nvCxnSpPr>
        <p:spPr>
          <a:xfrm flipH="1">
            <a:off x="7276723" y="1942542"/>
            <a:ext cx="808893" cy="4649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2638F2-3932-86DC-8D11-E9F2A8A5777D}"/>
              </a:ext>
            </a:extLst>
          </p:cNvPr>
          <p:cNvSpPr txBox="1"/>
          <p:nvPr/>
        </p:nvSpPr>
        <p:spPr>
          <a:xfrm>
            <a:off x="8085615" y="1608997"/>
            <a:ext cx="2078292" cy="369332"/>
          </a:xfrm>
          <a:prstGeom prst="rect">
            <a:avLst/>
          </a:prstGeom>
          <a:noFill/>
        </p:spPr>
        <p:txBody>
          <a:bodyPr wrap="square" rtlCol="0">
            <a:spAutoFit/>
          </a:bodyPr>
          <a:lstStyle/>
          <a:p>
            <a:r>
              <a:rPr lang="en-US" dirty="0"/>
              <a:t>Hybridization Buffer</a:t>
            </a:r>
          </a:p>
        </p:txBody>
      </p:sp>
    </p:spTree>
    <p:extLst>
      <p:ext uri="{BB962C8B-B14F-4D97-AF65-F5344CB8AC3E}">
        <p14:creationId xmlns:p14="http://schemas.microsoft.com/office/powerpoint/2010/main" val="642606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Bead Recovery</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white text on an orange background&#10;&#10;Description automatically generated">
            <a:extLst>
              <a:ext uri="{FF2B5EF4-FFF2-40B4-BE49-F238E27FC236}">
                <a16:creationId xmlns:a16="http://schemas.microsoft.com/office/drawing/2014/main" id="{0A2C87BC-8BE7-7643-0E1E-741FB2DF24C7}"/>
              </a:ext>
            </a:extLst>
          </p:cNvPr>
          <p:cNvPicPr>
            <a:picLocks noChangeAspect="1"/>
          </p:cNvPicPr>
          <p:nvPr/>
        </p:nvPicPr>
        <p:blipFill>
          <a:blip r:embed="rId4"/>
          <a:stretch>
            <a:fillRect/>
          </a:stretch>
        </p:blipFill>
        <p:spPr>
          <a:xfrm>
            <a:off x="9565542" y="197257"/>
            <a:ext cx="2451100" cy="571500"/>
          </a:xfrm>
          <a:prstGeom prst="rect">
            <a:avLst/>
          </a:prstGeom>
        </p:spPr>
      </p:pic>
      <p:pic>
        <p:nvPicPr>
          <p:cNvPr id="5" name="Picture 4" descr="A person wearing black gloves&#10;&#10;Description automatically generated">
            <a:extLst>
              <a:ext uri="{FF2B5EF4-FFF2-40B4-BE49-F238E27FC236}">
                <a16:creationId xmlns:a16="http://schemas.microsoft.com/office/drawing/2014/main" id="{49826A21-3205-57F9-537D-1CAA04583AC1}"/>
              </a:ext>
            </a:extLst>
          </p:cNvPr>
          <p:cNvPicPr>
            <a:picLocks noChangeAspect="1"/>
          </p:cNvPicPr>
          <p:nvPr/>
        </p:nvPicPr>
        <p:blipFill>
          <a:blip r:embed="rId5"/>
          <a:stretch>
            <a:fillRect/>
          </a:stretch>
        </p:blipFill>
        <p:spPr>
          <a:xfrm>
            <a:off x="2200177" y="949568"/>
            <a:ext cx="2849066" cy="5753995"/>
          </a:xfrm>
          <a:prstGeom prst="rect">
            <a:avLst/>
          </a:prstGeom>
        </p:spPr>
      </p:pic>
      <p:pic>
        <p:nvPicPr>
          <p:cNvPr id="8" name="Picture 7" descr="A white plastic tray with round holes and black text&#10;&#10;Description automatically generated">
            <a:extLst>
              <a:ext uri="{FF2B5EF4-FFF2-40B4-BE49-F238E27FC236}">
                <a16:creationId xmlns:a16="http://schemas.microsoft.com/office/drawing/2014/main" id="{C5B1BD29-89BB-BFD5-8720-6D253F969F97}"/>
              </a:ext>
            </a:extLst>
          </p:cNvPr>
          <p:cNvPicPr>
            <a:picLocks noChangeAspect="1"/>
          </p:cNvPicPr>
          <p:nvPr/>
        </p:nvPicPr>
        <p:blipFill>
          <a:blip r:embed="rId6"/>
          <a:stretch>
            <a:fillRect/>
          </a:stretch>
        </p:blipFill>
        <p:spPr>
          <a:xfrm>
            <a:off x="5053609" y="1759967"/>
            <a:ext cx="4178300" cy="3390900"/>
          </a:xfrm>
          <a:prstGeom prst="rect">
            <a:avLst/>
          </a:prstGeom>
        </p:spPr>
      </p:pic>
      <p:sp>
        <p:nvSpPr>
          <p:cNvPr id="9" name="TextBox 8">
            <a:extLst>
              <a:ext uri="{FF2B5EF4-FFF2-40B4-BE49-F238E27FC236}">
                <a16:creationId xmlns:a16="http://schemas.microsoft.com/office/drawing/2014/main" id="{A426C7CE-5731-853E-84D1-45ED29A76758}"/>
              </a:ext>
            </a:extLst>
          </p:cNvPr>
          <p:cNvSpPr txBox="1"/>
          <p:nvPr/>
        </p:nvSpPr>
        <p:spPr>
          <a:xfrm>
            <a:off x="497400" y="2700726"/>
            <a:ext cx="1875692" cy="1200329"/>
          </a:xfrm>
          <a:prstGeom prst="rect">
            <a:avLst/>
          </a:prstGeom>
          <a:noFill/>
        </p:spPr>
        <p:txBody>
          <a:bodyPr wrap="square" rtlCol="0">
            <a:spAutoFit/>
          </a:bodyPr>
          <a:lstStyle/>
          <a:p>
            <a:r>
              <a:rPr lang="en-US" dirty="0"/>
              <a:t>We will peel off the membrane and expose it completely </a:t>
            </a:r>
          </a:p>
        </p:txBody>
      </p:sp>
      <p:sp>
        <p:nvSpPr>
          <p:cNvPr id="10" name="TextBox 9">
            <a:extLst>
              <a:ext uri="{FF2B5EF4-FFF2-40B4-BE49-F238E27FC236}">
                <a16:creationId xmlns:a16="http://schemas.microsoft.com/office/drawing/2014/main" id="{65B2380F-ACE7-AF31-0A8C-BF58FC20BE0A}"/>
              </a:ext>
            </a:extLst>
          </p:cNvPr>
          <p:cNvSpPr txBox="1"/>
          <p:nvPr/>
        </p:nvSpPr>
        <p:spPr>
          <a:xfrm>
            <a:off x="8857012" y="2828835"/>
            <a:ext cx="3159630" cy="923330"/>
          </a:xfrm>
          <a:prstGeom prst="rect">
            <a:avLst/>
          </a:prstGeom>
          <a:noFill/>
        </p:spPr>
        <p:txBody>
          <a:bodyPr wrap="square" rtlCol="0">
            <a:spAutoFit/>
          </a:bodyPr>
          <a:lstStyle/>
          <a:p>
            <a:r>
              <a:rPr lang="en-US" dirty="0"/>
              <a:t>By centrifugation, we will recover the beads containing our transcripts!</a:t>
            </a:r>
          </a:p>
        </p:txBody>
      </p:sp>
    </p:spTree>
    <p:extLst>
      <p:ext uri="{BB962C8B-B14F-4D97-AF65-F5344CB8AC3E}">
        <p14:creationId xmlns:p14="http://schemas.microsoft.com/office/powerpoint/2010/main" val="1908502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46;p29">
            <a:extLst>
              <a:ext uri="{FF2B5EF4-FFF2-40B4-BE49-F238E27FC236}">
                <a16:creationId xmlns:a16="http://schemas.microsoft.com/office/drawing/2014/main" id="{74FB2CF6-96CB-0E0C-EAF1-4F17D5CEEDF4}"/>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10X Fixing Cells Recap</a:t>
            </a:r>
            <a:endParaRPr dirty="0">
              <a:solidFill>
                <a:srgbClr val="020056"/>
              </a:solidFill>
            </a:endParaRPr>
          </a:p>
        </p:txBody>
      </p:sp>
      <p:pic>
        <p:nvPicPr>
          <p:cNvPr id="2" name="Picture 1" descr="A screenshot of a computer&#10;&#10;Description automatically generated">
            <a:extLst>
              <a:ext uri="{FF2B5EF4-FFF2-40B4-BE49-F238E27FC236}">
                <a16:creationId xmlns:a16="http://schemas.microsoft.com/office/drawing/2014/main" id="{47FDD3FD-483E-69B1-834E-CB2BBD302502}"/>
              </a:ext>
            </a:extLst>
          </p:cNvPr>
          <p:cNvPicPr>
            <a:picLocks noChangeAspect="1"/>
          </p:cNvPicPr>
          <p:nvPr/>
        </p:nvPicPr>
        <p:blipFill>
          <a:blip r:embed="rId3"/>
          <a:stretch>
            <a:fillRect/>
          </a:stretch>
        </p:blipFill>
        <p:spPr>
          <a:xfrm>
            <a:off x="1528789" y="1266939"/>
            <a:ext cx="9304566" cy="4387728"/>
          </a:xfrm>
          <a:prstGeom prst="rect">
            <a:avLst/>
          </a:prstGeom>
        </p:spPr>
      </p:pic>
      <p:sp>
        <p:nvSpPr>
          <p:cNvPr id="5" name="TextBox 4">
            <a:extLst>
              <a:ext uri="{FF2B5EF4-FFF2-40B4-BE49-F238E27FC236}">
                <a16:creationId xmlns:a16="http://schemas.microsoft.com/office/drawing/2014/main" id="{D7050B43-AC4B-0A7E-DC75-58056468D10C}"/>
              </a:ext>
            </a:extLst>
          </p:cNvPr>
          <p:cNvSpPr txBox="1"/>
          <p:nvPr/>
        </p:nvSpPr>
        <p:spPr>
          <a:xfrm>
            <a:off x="3141842" y="5570715"/>
            <a:ext cx="6078459" cy="461665"/>
          </a:xfrm>
          <a:prstGeom prst="rect">
            <a:avLst/>
          </a:prstGeom>
          <a:noFill/>
        </p:spPr>
        <p:txBody>
          <a:bodyPr wrap="none" rtlCol="0">
            <a:spAutoFit/>
          </a:bodyPr>
          <a:lstStyle/>
          <a:p>
            <a:r>
              <a:rPr lang="en-US" sz="1200" i="1" dirty="0">
                <a:solidFill>
                  <a:srgbClr val="105191"/>
                </a:solidFill>
                <a:effectLst/>
                <a:latin typeface="Arial" panose="020B0604020202020204" pitchFamily="34" charset="0"/>
                <a:cs typeface="Arial" panose="020B0604020202020204" pitchFamily="34" charset="0"/>
              </a:rPr>
              <a:t>Demonstrated Protocol | Fixation of Cells &amp; Nuclei for Chromium Fixed RNA Profiling</a:t>
            </a:r>
          </a:p>
          <a:p>
            <a:endParaRPr lang="en-US" sz="1200" i="1" dirty="0">
              <a:latin typeface="Arial" panose="020B0604020202020204" pitchFamily="34" charset="0"/>
              <a:cs typeface="Arial" panose="020B0604020202020204" pitchFamily="34" charset="0"/>
            </a:endParaRPr>
          </a:p>
        </p:txBody>
      </p:sp>
      <p:pic>
        <p:nvPicPr>
          <p:cNvPr id="9" name="Picture 2" descr="Universidad de los Andes Online Courses | Coursera">
            <a:extLst>
              <a:ext uri="{FF2B5EF4-FFF2-40B4-BE49-F238E27FC236}">
                <a16:creationId xmlns:a16="http://schemas.microsoft.com/office/drawing/2014/main" id="{204BEE32-D4E7-C8C7-EC27-B186D9E952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369168"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up of a logo&#10;&#10;Description automatically generated">
            <a:extLst>
              <a:ext uri="{FF2B5EF4-FFF2-40B4-BE49-F238E27FC236}">
                <a16:creationId xmlns:a16="http://schemas.microsoft.com/office/drawing/2014/main" id="{9E35CD6E-0880-54B1-CEAF-5E361481C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666" y="5995038"/>
            <a:ext cx="2682024" cy="762223"/>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E6CF8763-5FE2-5251-BBA0-60B94DD6A888}"/>
              </a:ext>
            </a:extLst>
          </p:cNvPr>
          <p:cNvPicPr>
            <a:picLocks noChangeAspect="1"/>
          </p:cNvPicPr>
          <p:nvPr/>
        </p:nvPicPr>
        <p:blipFill>
          <a:blip r:embed="rId6"/>
          <a:stretch>
            <a:fillRect/>
          </a:stretch>
        </p:blipFill>
        <p:spPr>
          <a:xfrm>
            <a:off x="2635324" y="5944615"/>
            <a:ext cx="2464231" cy="710336"/>
          </a:xfrm>
          <a:prstGeom prst="rect">
            <a:avLst/>
          </a:prstGeom>
        </p:spPr>
      </p:pic>
      <p:cxnSp>
        <p:nvCxnSpPr>
          <p:cNvPr id="6" name="Straight Arrow Connector 5">
            <a:extLst>
              <a:ext uri="{FF2B5EF4-FFF2-40B4-BE49-F238E27FC236}">
                <a16:creationId xmlns:a16="http://schemas.microsoft.com/office/drawing/2014/main" id="{C6EC2EAB-81FE-13CE-4910-284243A69967}"/>
              </a:ext>
            </a:extLst>
          </p:cNvPr>
          <p:cNvCxnSpPr/>
          <p:nvPr/>
        </p:nvCxnSpPr>
        <p:spPr>
          <a:xfrm>
            <a:off x="211015" y="2593731"/>
            <a:ext cx="1317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EAA6BD-A735-697C-7D79-1CE3D2DCB664}"/>
              </a:ext>
            </a:extLst>
          </p:cNvPr>
          <p:cNvSpPr txBox="1"/>
          <p:nvPr/>
        </p:nvSpPr>
        <p:spPr>
          <a:xfrm>
            <a:off x="0" y="2224399"/>
            <a:ext cx="199445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Post nuclei isolation</a:t>
            </a:r>
          </a:p>
        </p:txBody>
      </p:sp>
      <p:sp>
        <p:nvSpPr>
          <p:cNvPr id="13" name="Rounded Rectangle 12">
            <a:extLst>
              <a:ext uri="{FF2B5EF4-FFF2-40B4-BE49-F238E27FC236}">
                <a16:creationId xmlns:a16="http://schemas.microsoft.com/office/drawing/2014/main" id="{642591DA-2B78-330C-0B47-DEA17145746B}"/>
              </a:ext>
            </a:extLst>
          </p:cNvPr>
          <p:cNvSpPr/>
          <p:nvPr/>
        </p:nvSpPr>
        <p:spPr>
          <a:xfrm>
            <a:off x="1776046" y="1872762"/>
            <a:ext cx="5996354" cy="1485900"/>
          </a:xfrm>
          <a:prstGeom prst="roundRect">
            <a:avLst/>
          </a:prstGeom>
          <a:solidFill>
            <a:srgbClr val="175485">
              <a:alpha val="376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D3E669-C7FB-07B3-F745-553AB036B7BD}"/>
              </a:ext>
            </a:extLst>
          </p:cNvPr>
          <p:cNvSpPr txBox="1"/>
          <p:nvPr/>
        </p:nvSpPr>
        <p:spPr>
          <a:xfrm>
            <a:off x="6910753" y="1855067"/>
            <a:ext cx="719108" cy="369332"/>
          </a:xfrm>
          <a:prstGeom prst="rect">
            <a:avLst/>
          </a:prstGeom>
          <a:noFill/>
        </p:spPr>
        <p:txBody>
          <a:bodyPr wrap="none" rtlCol="0">
            <a:spAutoFit/>
          </a:bodyPr>
          <a:lstStyle/>
          <a:p>
            <a:r>
              <a:rPr lang="en-US" b="1" dirty="0"/>
              <a:t>Day 1</a:t>
            </a:r>
          </a:p>
        </p:txBody>
      </p:sp>
      <p:sp>
        <p:nvSpPr>
          <p:cNvPr id="12" name="Rounded Rectangle 11">
            <a:extLst>
              <a:ext uri="{FF2B5EF4-FFF2-40B4-BE49-F238E27FC236}">
                <a16:creationId xmlns:a16="http://schemas.microsoft.com/office/drawing/2014/main" id="{B7E762B6-FDAB-9F23-945D-D9FC900B0B15}"/>
              </a:ext>
            </a:extLst>
          </p:cNvPr>
          <p:cNvSpPr/>
          <p:nvPr/>
        </p:nvSpPr>
        <p:spPr>
          <a:xfrm>
            <a:off x="7906448" y="1855067"/>
            <a:ext cx="2756763" cy="1485900"/>
          </a:xfrm>
          <a:prstGeom prst="roundRect">
            <a:avLst/>
          </a:prstGeom>
          <a:solidFill>
            <a:schemeClr val="accent6">
              <a:lumMod val="60000"/>
              <a:lumOff val="40000"/>
              <a:alpha val="376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FB39FB8-F7ED-DA4D-CB85-D7AAED9F4DA0}"/>
              </a:ext>
            </a:extLst>
          </p:cNvPr>
          <p:cNvSpPr/>
          <p:nvPr/>
        </p:nvSpPr>
        <p:spPr>
          <a:xfrm>
            <a:off x="1763460" y="3614673"/>
            <a:ext cx="7354163" cy="1787651"/>
          </a:xfrm>
          <a:prstGeom prst="roundRect">
            <a:avLst/>
          </a:prstGeom>
          <a:solidFill>
            <a:schemeClr val="accent6">
              <a:lumMod val="60000"/>
              <a:lumOff val="40000"/>
              <a:alpha val="376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6276010-04C9-5D34-3CBB-9E52B0E07DA5}"/>
              </a:ext>
            </a:extLst>
          </p:cNvPr>
          <p:cNvSpPr txBox="1"/>
          <p:nvPr/>
        </p:nvSpPr>
        <p:spPr>
          <a:xfrm>
            <a:off x="8860747" y="1844091"/>
            <a:ext cx="719108" cy="369332"/>
          </a:xfrm>
          <a:prstGeom prst="rect">
            <a:avLst/>
          </a:prstGeom>
          <a:noFill/>
        </p:spPr>
        <p:txBody>
          <a:bodyPr wrap="none" rtlCol="0">
            <a:spAutoFit/>
          </a:bodyPr>
          <a:lstStyle/>
          <a:p>
            <a:r>
              <a:rPr lang="en-US" b="1" dirty="0"/>
              <a:t>Day 2</a:t>
            </a:r>
          </a:p>
        </p:txBody>
      </p:sp>
    </p:spTree>
    <p:extLst>
      <p:ext uri="{BB962C8B-B14F-4D97-AF65-F5344CB8AC3E}">
        <p14:creationId xmlns:p14="http://schemas.microsoft.com/office/powerpoint/2010/main" val="19551379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40D3B0-03A0-E981-6303-CCBCA5B62874}"/>
              </a:ext>
            </a:extLst>
          </p:cNvPr>
          <p:cNvSpPr>
            <a:spLocks noGrp="1"/>
          </p:cNvSpPr>
          <p:nvPr>
            <p:ph type="title"/>
          </p:nvPr>
        </p:nvSpPr>
        <p:spPr>
          <a:xfrm>
            <a:off x="340764" y="180624"/>
            <a:ext cx="11241636" cy="733777"/>
          </a:xfrm>
        </p:spPr>
        <p:txBody>
          <a:bodyPr>
            <a:normAutofit/>
          </a:bodyPr>
          <a:lstStyle/>
          <a:p>
            <a:pPr algn="ctr"/>
            <a:r>
              <a:rPr lang="en-US" sz="2800" dirty="0">
                <a:solidFill>
                  <a:srgbClr val="020056"/>
                </a:solidFill>
                <a:latin typeface="Avenir Book" panose="02000503020000020003" pitchFamily="2" charset="0"/>
                <a:cs typeface="Arial" panose="020B0604020202020204" pitchFamily="34" charset="0"/>
              </a:rPr>
              <a:t>Chromium Fixed RNA Profiling–Probe Hybridization  </a:t>
            </a:r>
          </a:p>
        </p:txBody>
      </p:sp>
      <p:pic>
        <p:nvPicPr>
          <p:cNvPr id="6" name="Picture 2" descr="Universidad de los Andes Online Courses | Coursera">
            <a:extLst>
              <a:ext uri="{FF2B5EF4-FFF2-40B4-BE49-F238E27FC236}">
                <a16:creationId xmlns:a16="http://schemas.microsoft.com/office/drawing/2014/main" id="{F5104AAA-D3F2-FB16-1D9A-9217400DDC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21A93A76-3B6E-96D4-9A0F-2DC8365AE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CB88D402-80F2-9993-D267-9A0079730FE5}"/>
              </a:ext>
            </a:extLst>
          </p:cNvPr>
          <p:cNvPicPr>
            <a:picLocks noChangeAspect="1"/>
          </p:cNvPicPr>
          <p:nvPr/>
        </p:nvPicPr>
        <p:blipFill>
          <a:blip r:embed="rId5"/>
          <a:stretch>
            <a:fillRect/>
          </a:stretch>
        </p:blipFill>
        <p:spPr>
          <a:xfrm>
            <a:off x="3059140" y="5944615"/>
            <a:ext cx="2464231" cy="710336"/>
          </a:xfrm>
          <a:prstGeom prst="rect">
            <a:avLst/>
          </a:prstGeom>
        </p:spPr>
      </p:pic>
      <p:pic>
        <p:nvPicPr>
          <p:cNvPr id="1026" name="Picture 2" descr="Single Cell Gene Expression Flex - 10x Genomics">
            <a:extLst>
              <a:ext uri="{FF2B5EF4-FFF2-40B4-BE49-F238E27FC236}">
                <a16:creationId xmlns:a16="http://schemas.microsoft.com/office/drawing/2014/main" id="{51F63502-3228-2CCA-7F35-A91D15D9A0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160" b="9041"/>
          <a:stretch/>
        </p:blipFill>
        <p:spPr bwMode="auto">
          <a:xfrm>
            <a:off x="1026026" y="1052186"/>
            <a:ext cx="9871112" cy="4208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703BF6-4ADB-07FC-3699-1FEEB1C31432}"/>
              </a:ext>
            </a:extLst>
          </p:cNvPr>
          <p:cNvSpPr txBox="1"/>
          <p:nvPr/>
        </p:nvSpPr>
        <p:spPr>
          <a:xfrm>
            <a:off x="4291255" y="5260931"/>
            <a:ext cx="3152658" cy="369332"/>
          </a:xfrm>
          <a:prstGeom prst="rect">
            <a:avLst/>
          </a:prstGeom>
          <a:noFill/>
        </p:spPr>
        <p:txBody>
          <a:bodyPr wrap="none" rtlCol="0">
            <a:spAutoFit/>
          </a:bodyPr>
          <a:lstStyle/>
          <a:p>
            <a:r>
              <a:rPr lang="en-US" i="1" dirty="0">
                <a:solidFill>
                  <a:srgbClr val="175485"/>
                </a:solidFill>
              </a:rPr>
              <a:t>10X Genomics Fixed RNA Assay </a:t>
            </a:r>
          </a:p>
        </p:txBody>
      </p:sp>
    </p:spTree>
    <p:extLst>
      <p:ext uri="{BB962C8B-B14F-4D97-AF65-F5344CB8AC3E}">
        <p14:creationId xmlns:p14="http://schemas.microsoft.com/office/powerpoint/2010/main" val="37482633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864009" y="6078052"/>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Objectives for Today</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E928CE-8EDB-7369-C9DE-CD0C55A5AADD}"/>
              </a:ext>
            </a:extLst>
          </p:cNvPr>
          <p:cNvSpPr txBox="1"/>
          <p:nvPr/>
        </p:nvSpPr>
        <p:spPr>
          <a:xfrm>
            <a:off x="5907696" y="1809460"/>
            <a:ext cx="4331820" cy="707886"/>
          </a:xfrm>
          <a:prstGeom prst="rect">
            <a:avLst/>
          </a:prstGeom>
          <a:noFill/>
        </p:spPr>
        <p:txBody>
          <a:bodyPr wrap="square">
            <a:spAutoFit/>
          </a:bodyPr>
          <a:lstStyle/>
          <a:p>
            <a:pPr marL="285750" indent="-285750">
              <a:buFont typeface="Wingdings" pitchFamily="2" charset="2"/>
              <a:buChar char="ü"/>
            </a:pPr>
            <a:r>
              <a:rPr lang="en-US" sz="2000" dirty="0">
                <a:solidFill>
                  <a:srgbClr val="175485"/>
                </a:solidFill>
              </a:rPr>
              <a:t>Hybridize fixed nuclei and cells with 10X Fixed RNA Profiling Probes</a:t>
            </a:r>
          </a:p>
        </p:txBody>
      </p:sp>
      <p:sp>
        <p:nvSpPr>
          <p:cNvPr id="10" name="TextBox 9">
            <a:extLst>
              <a:ext uri="{FF2B5EF4-FFF2-40B4-BE49-F238E27FC236}">
                <a16:creationId xmlns:a16="http://schemas.microsoft.com/office/drawing/2014/main" id="{50386111-81AF-1352-1835-81983D2AA46B}"/>
              </a:ext>
            </a:extLst>
          </p:cNvPr>
          <p:cNvSpPr txBox="1"/>
          <p:nvPr/>
        </p:nvSpPr>
        <p:spPr>
          <a:xfrm>
            <a:off x="1548723" y="1440129"/>
            <a:ext cx="1778244" cy="369332"/>
          </a:xfrm>
          <a:prstGeom prst="rect">
            <a:avLst/>
          </a:prstGeom>
          <a:noFill/>
        </p:spPr>
        <p:txBody>
          <a:bodyPr wrap="none" rtlCol="0">
            <a:spAutoFit/>
          </a:bodyPr>
          <a:lstStyle/>
          <a:p>
            <a:r>
              <a:rPr lang="en-US" b="1" dirty="0">
                <a:solidFill>
                  <a:srgbClr val="FFC000"/>
                </a:solidFill>
              </a:rPr>
              <a:t>Honeycomb CLX</a:t>
            </a:r>
          </a:p>
        </p:txBody>
      </p:sp>
      <p:sp>
        <p:nvSpPr>
          <p:cNvPr id="11" name="TextBox 10">
            <a:extLst>
              <a:ext uri="{FF2B5EF4-FFF2-40B4-BE49-F238E27FC236}">
                <a16:creationId xmlns:a16="http://schemas.microsoft.com/office/drawing/2014/main" id="{939314AB-2444-DFCA-3AD8-B76345E3F891}"/>
              </a:ext>
            </a:extLst>
          </p:cNvPr>
          <p:cNvSpPr txBox="1"/>
          <p:nvPr/>
        </p:nvSpPr>
        <p:spPr>
          <a:xfrm>
            <a:off x="7363593" y="1440129"/>
            <a:ext cx="1592103" cy="369332"/>
          </a:xfrm>
          <a:prstGeom prst="rect">
            <a:avLst/>
          </a:prstGeom>
          <a:noFill/>
        </p:spPr>
        <p:txBody>
          <a:bodyPr wrap="none" rtlCol="0">
            <a:spAutoFit/>
          </a:bodyPr>
          <a:lstStyle/>
          <a:p>
            <a:r>
              <a:rPr lang="en-US" b="1" dirty="0">
                <a:solidFill>
                  <a:srgbClr val="00B050"/>
                </a:solidFill>
              </a:rPr>
              <a:t>10X Genomics</a:t>
            </a:r>
          </a:p>
        </p:txBody>
      </p:sp>
      <p:sp>
        <p:nvSpPr>
          <p:cNvPr id="13" name="TextBox 12">
            <a:extLst>
              <a:ext uri="{FF2B5EF4-FFF2-40B4-BE49-F238E27FC236}">
                <a16:creationId xmlns:a16="http://schemas.microsoft.com/office/drawing/2014/main" id="{8208E587-E600-B2DB-B34C-F8E4C0187664}"/>
              </a:ext>
            </a:extLst>
          </p:cNvPr>
          <p:cNvSpPr txBox="1"/>
          <p:nvPr/>
        </p:nvSpPr>
        <p:spPr>
          <a:xfrm>
            <a:off x="644853" y="1809461"/>
            <a:ext cx="4770295" cy="2246769"/>
          </a:xfrm>
          <a:prstGeom prst="rect">
            <a:avLst/>
          </a:prstGeom>
          <a:noFill/>
        </p:spPr>
        <p:txBody>
          <a:bodyPr wrap="square">
            <a:spAutoFit/>
          </a:bodyPr>
          <a:lstStyle/>
          <a:p>
            <a:pPr marL="285750" indent="-285750">
              <a:buFont typeface="Wingdings" pitchFamily="2" charset="2"/>
              <a:buChar char="ü"/>
            </a:pPr>
            <a:r>
              <a:rPr lang="en-US" sz="2000" dirty="0">
                <a:solidFill>
                  <a:srgbClr val="175485"/>
                </a:solidFill>
              </a:rPr>
              <a:t>Seal honeycomb hives for </a:t>
            </a:r>
            <a:r>
              <a:rPr lang="en-US" sz="2000" dirty="0" err="1">
                <a:solidFill>
                  <a:srgbClr val="175485"/>
                </a:solidFill>
              </a:rPr>
              <a:t>polyA</a:t>
            </a:r>
            <a:r>
              <a:rPr lang="en-US" sz="2000" dirty="0">
                <a:solidFill>
                  <a:srgbClr val="175485"/>
                </a:solidFill>
              </a:rPr>
              <a:t> capture</a:t>
            </a:r>
          </a:p>
          <a:p>
            <a:pPr marL="285750" indent="-285750">
              <a:buFont typeface="Wingdings" pitchFamily="2" charset="2"/>
              <a:buChar char="ü"/>
            </a:pPr>
            <a:r>
              <a:rPr lang="en-US" sz="2000" dirty="0">
                <a:solidFill>
                  <a:srgbClr val="175485"/>
                </a:solidFill>
              </a:rPr>
              <a:t>Lyse and hybridize HIVES</a:t>
            </a:r>
          </a:p>
          <a:p>
            <a:pPr marL="285750" indent="-285750">
              <a:buFont typeface="Wingdings" pitchFamily="2" charset="2"/>
              <a:buChar char="ü"/>
            </a:pPr>
            <a:r>
              <a:rPr lang="en-US" sz="2000" dirty="0">
                <a:solidFill>
                  <a:srgbClr val="175485"/>
                </a:solidFill>
              </a:rPr>
              <a:t>Recover beads from HIVES</a:t>
            </a:r>
          </a:p>
          <a:p>
            <a:pPr marL="285750" indent="-285750">
              <a:buFont typeface="Wingdings" pitchFamily="2" charset="2"/>
              <a:buChar char="ü"/>
            </a:pPr>
            <a:r>
              <a:rPr lang="en-US" sz="2000" dirty="0">
                <a:solidFill>
                  <a:srgbClr val="175485"/>
                </a:solidFill>
              </a:rPr>
              <a:t>Synthesize 1</a:t>
            </a:r>
            <a:r>
              <a:rPr lang="en-US" sz="2000" baseline="30000" dirty="0">
                <a:solidFill>
                  <a:srgbClr val="175485"/>
                </a:solidFill>
              </a:rPr>
              <a:t>st</a:t>
            </a:r>
            <a:r>
              <a:rPr lang="en-US" sz="2000" dirty="0">
                <a:solidFill>
                  <a:srgbClr val="175485"/>
                </a:solidFill>
              </a:rPr>
              <a:t> stand CDNA</a:t>
            </a:r>
          </a:p>
          <a:p>
            <a:pPr marL="285750" indent="-285750">
              <a:buFont typeface="Wingdings" pitchFamily="2" charset="2"/>
              <a:buChar char="ü"/>
            </a:pPr>
            <a:r>
              <a:rPr lang="en-US" sz="2000" dirty="0">
                <a:solidFill>
                  <a:srgbClr val="175485"/>
                </a:solidFill>
              </a:rPr>
              <a:t>Synthesize 2</a:t>
            </a:r>
            <a:r>
              <a:rPr lang="en-US" sz="2000" baseline="30000" dirty="0">
                <a:solidFill>
                  <a:srgbClr val="175485"/>
                </a:solidFill>
              </a:rPr>
              <a:t>nd</a:t>
            </a:r>
            <a:r>
              <a:rPr lang="en-US" sz="2000" dirty="0">
                <a:solidFill>
                  <a:srgbClr val="175485"/>
                </a:solidFill>
              </a:rPr>
              <a:t> strand of cDNA </a:t>
            </a:r>
          </a:p>
          <a:p>
            <a:pPr marL="285750" indent="-285750">
              <a:buFont typeface="Wingdings" pitchFamily="2" charset="2"/>
              <a:buChar char="ü"/>
            </a:pPr>
            <a:r>
              <a:rPr lang="en-US" sz="2000" dirty="0">
                <a:solidFill>
                  <a:srgbClr val="175485"/>
                </a:solidFill>
              </a:rPr>
              <a:t>Perform Whole Transcriptome Amplification (WTA)</a:t>
            </a:r>
          </a:p>
        </p:txBody>
      </p:sp>
    </p:spTree>
    <p:extLst>
      <p:ext uri="{BB962C8B-B14F-4D97-AF65-F5344CB8AC3E}">
        <p14:creationId xmlns:p14="http://schemas.microsoft.com/office/powerpoint/2010/main" val="72284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Overview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diagram of a recovery work process&#10;&#10;Description automatically generated">
            <a:extLst>
              <a:ext uri="{FF2B5EF4-FFF2-40B4-BE49-F238E27FC236}">
                <a16:creationId xmlns:a16="http://schemas.microsoft.com/office/drawing/2014/main" id="{F2C1B5D7-2E74-C83F-44D5-8AEBDA328309}"/>
              </a:ext>
            </a:extLst>
          </p:cNvPr>
          <p:cNvPicPr>
            <a:picLocks noChangeAspect="1"/>
          </p:cNvPicPr>
          <p:nvPr/>
        </p:nvPicPr>
        <p:blipFill>
          <a:blip r:embed="rId4"/>
          <a:stretch>
            <a:fillRect/>
          </a:stretch>
        </p:blipFill>
        <p:spPr>
          <a:xfrm>
            <a:off x="217038" y="3537765"/>
            <a:ext cx="5688784" cy="1888393"/>
          </a:xfrm>
          <a:prstGeom prst="rect">
            <a:avLst/>
          </a:prstGeom>
        </p:spPr>
      </p:pic>
      <p:pic>
        <p:nvPicPr>
          <p:cNvPr id="7" name="Picture 6" descr="A diagram of steps to workflow&#10;&#10;Description automatically generated">
            <a:extLst>
              <a:ext uri="{FF2B5EF4-FFF2-40B4-BE49-F238E27FC236}">
                <a16:creationId xmlns:a16="http://schemas.microsoft.com/office/drawing/2014/main" id="{D423F7B0-62CA-361C-EA0E-7B9AA128E4A3}"/>
              </a:ext>
            </a:extLst>
          </p:cNvPr>
          <p:cNvPicPr>
            <a:picLocks noChangeAspect="1"/>
          </p:cNvPicPr>
          <p:nvPr/>
        </p:nvPicPr>
        <p:blipFill>
          <a:blip r:embed="rId5"/>
          <a:stretch>
            <a:fillRect/>
          </a:stretch>
        </p:blipFill>
        <p:spPr>
          <a:xfrm>
            <a:off x="217038" y="1431842"/>
            <a:ext cx="5774591" cy="1663865"/>
          </a:xfrm>
          <a:prstGeom prst="rect">
            <a:avLst/>
          </a:prstGeom>
        </p:spPr>
      </p:pic>
      <p:pic>
        <p:nvPicPr>
          <p:cNvPr id="10" name="Picture 9" descr="A white text on an orange background&#10;&#10;Description automatically generated">
            <a:extLst>
              <a:ext uri="{FF2B5EF4-FFF2-40B4-BE49-F238E27FC236}">
                <a16:creationId xmlns:a16="http://schemas.microsoft.com/office/drawing/2014/main" id="{A40406CB-F096-114E-C58D-D0535AC35D2A}"/>
              </a:ext>
            </a:extLst>
          </p:cNvPr>
          <p:cNvPicPr>
            <a:picLocks noChangeAspect="1"/>
          </p:cNvPicPr>
          <p:nvPr/>
        </p:nvPicPr>
        <p:blipFill>
          <a:blip r:embed="rId6"/>
          <a:stretch>
            <a:fillRect/>
          </a:stretch>
        </p:blipFill>
        <p:spPr>
          <a:xfrm>
            <a:off x="9565542" y="197257"/>
            <a:ext cx="2451100" cy="571500"/>
          </a:xfrm>
          <a:prstGeom prst="rect">
            <a:avLst/>
          </a:prstGeom>
        </p:spPr>
      </p:pic>
      <p:sp>
        <p:nvSpPr>
          <p:cNvPr id="11" name="TextBox 10">
            <a:extLst>
              <a:ext uri="{FF2B5EF4-FFF2-40B4-BE49-F238E27FC236}">
                <a16:creationId xmlns:a16="http://schemas.microsoft.com/office/drawing/2014/main" id="{F3ABD5F7-C48F-12BC-EAFE-A6FE364AC554}"/>
              </a:ext>
            </a:extLst>
          </p:cNvPr>
          <p:cNvSpPr txBox="1"/>
          <p:nvPr/>
        </p:nvSpPr>
        <p:spPr>
          <a:xfrm>
            <a:off x="4056185" y="1431842"/>
            <a:ext cx="2039815" cy="369332"/>
          </a:xfrm>
          <a:prstGeom prst="rect">
            <a:avLst/>
          </a:prstGeom>
          <a:noFill/>
        </p:spPr>
        <p:txBody>
          <a:bodyPr wrap="square" rtlCol="0">
            <a:spAutoFit/>
          </a:bodyPr>
          <a:lstStyle/>
          <a:p>
            <a:r>
              <a:rPr lang="en-US" b="1" dirty="0"/>
              <a:t>~ 30 min</a:t>
            </a:r>
          </a:p>
        </p:txBody>
      </p:sp>
      <p:sp>
        <p:nvSpPr>
          <p:cNvPr id="5" name="TextBox 4">
            <a:extLst>
              <a:ext uri="{FF2B5EF4-FFF2-40B4-BE49-F238E27FC236}">
                <a16:creationId xmlns:a16="http://schemas.microsoft.com/office/drawing/2014/main" id="{CC2CA5BB-5926-7674-7747-1FF144E74C86}"/>
              </a:ext>
            </a:extLst>
          </p:cNvPr>
          <p:cNvSpPr txBox="1"/>
          <p:nvPr/>
        </p:nvSpPr>
        <p:spPr>
          <a:xfrm>
            <a:off x="7250806" y="2063390"/>
            <a:ext cx="1976375" cy="646331"/>
          </a:xfrm>
          <a:prstGeom prst="rect">
            <a:avLst/>
          </a:prstGeom>
          <a:noFill/>
        </p:spPr>
        <p:txBody>
          <a:bodyPr wrap="none" rtlCol="0">
            <a:spAutoFit/>
          </a:bodyPr>
          <a:lstStyle/>
          <a:p>
            <a:r>
              <a:rPr lang="en-US" sz="3600" dirty="0"/>
              <a:t>Yesterday</a:t>
            </a:r>
          </a:p>
        </p:txBody>
      </p:sp>
      <p:sp>
        <p:nvSpPr>
          <p:cNvPr id="8" name="TextBox 7">
            <a:extLst>
              <a:ext uri="{FF2B5EF4-FFF2-40B4-BE49-F238E27FC236}">
                <a16:creationId xmlns:a16="http://schemas.microsoft.com/office/drawing/2014/main" id="{F985E915-8194-E9A2-00B3-61231EC0E45A}"/>
              </a:ext>
            </a:extLst>
          </p:cNvPr>
          <p:cNvSpPr txBox="1"/>
          <p:nvPr/>
        </p:nvSpPr>
        <p:spPr>
          <a:xfrm>
            <a:off x="7601606" y="4276409"/>
            <a:ext cx="1274773" cy="646331"/>
          </a:xfrm>
          <a:prstGeom prst="rect">
            <a:avLst/>
          </a:prstGeom>
          <a:noFill/>
        </p:spPr>
        <p:txBody>
          <a:bodyPr wrap="none" rtlCol="0">
            <a:spAutoFit/>
          </a:bodyPr>
          <a:lstStyle/>
          <a:p>
            <a:r>
              <a:rPr lang="en-US" sz="3600" dirty="0"/>
              <a:t>Today</a:t>
            </a:r>
          </a:p>
        </p:txBody>
      </p:sp>
    </p:spTree>
    <p:extLst>
      <p:ext uri="{BB962C8B-B14F-4D97-AF65-F5344CB8AC3E}">
        <p14:creationId xmlns:p14="http://schemas.microsoft.com/office/powerpoint/2010/main" val="3002455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Recap + Next Steps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white text on an orange background&#10;&#10;Description automatically generated">
            <a:extLst>
              <a:ext uri="{FF2B5EF4-FFF2-40B4-BE49-F238E27FC236}">
                <a16:creationId xmlns:a16="http://schemas.microsoft.com/office/drawing/2014/main" id="{A40406CB-F096-114E-C58D-D0535AC35D2A}"/>
              </a:ext>
            </a:extLst>
          </p:cNvPr>
          <p:cNvPicPr>
            <a:picLocks noChangeAspect="1"/>
          </p:cNvPicPr>
          <p:nvPr/>
        </p:nvPicPr>
        <p:blipFill>
          <a:blip r:embed="rId4"/>
          <a:stretch>
            <a:fillRect/>
          </a:stretch>
        </p:blipFill>
        <p:spPr>
          <a:xfrm>
            <a:off x="9565542" y="197257"/>
            <a:ext cx="2451100" cy="571500"/>
          </a:xfrm>
          <a:prstGeom prst="rect">
            <a:avLst/>
          </a:prstGeom>
        </p:spPr>
      </p:pic>
      <p:pic>
        <p:nvPicPr>
          <p:cNvPr id="9" name="Picture 8">
            <a:extLst>
              <a:ext uri="{FF2B5EF4-FFF2-40B4-BE49-F238E27FC236}">
                <a16:creationId xmlns:a16="http://schemas.microsoft.com/office/drawing/2014/main" id="{BDF08581-5618-8A4D-2024-D23A2E3CDA46}"/>
              </a:ext>
            </a:extLst>
          </p:cNvPr>
          <p:cNvPicPr>
            <a:picLocks noChangeAspect="1"/>
          </p:cNvPicPr>
          <p:nvPr/>
        </p:nvPicPr>
        <p:blipFill>
          <a:blip r:embed="rId5"/>
          <a:stretch>
            <a:fillRect/>
          </a:stretch>
        </p:blipFill>
        <p:spPr>
          <a:xfrm>
            <a:off x="2905134" y="1507224"/>
            <a:ext cx="6660408" cy="4259156"/>
          </a:xfrm>
          <a:prstGeom prst="rect">
            <a:avLst/>
          </a:prstGeom>
        </p:spPr>
      </p:pic>
    </p:spTree>
    <p:extLst>
      <p:ext uri="{BB962C8B-B14F-4D97-AF65-F5344CB8AC3E}">
        <p14:creationId xmlns:p14="http://schemas.microsoft.com/office/powerpoint/2010/main" val="348841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E8D4F1-05F1-6852-9D9F-2C13624CF3C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B7E968F-2DFE-2BB9-E105-506BF733F69B}"/>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EF4D0C3A-0ABE-D09B-C164-63670C28FE8C}"/>
              </a:ext>
            </a:extLst>
          </p:cNvPr>
          <p:cNvSpPr>
            <a:spLocks noGrp="1"/>
          </p:cNvSpPr>
          <p:nvPr>
            <p:ph type="body" idx="3"/>
          </p:nvPr>
        </p:nvSpPr>
        <p:spPr/>
        <p:txBody>
          <a:bodyPr/>
          <a:lstStyle/>
          <a:p>
            <a:endParaRPr lang="en-US"/>
          </a:p>
        </p:txBody>
      </p:sp>
      <p:pic>
        <p:nvPicPr>
          <p:cNvPr id="6" name="Picture 5">
            <a:extLst>
              <a:ext uri="{FF2B5EF4-FFF2-40B4-BE49-F238E27FC236}">
                <a16:creationId xmlns:a16="http://schemas.microsoft.com/office/drawing/2014/main" id="{E23B7204-AD35-5A9B-D76B-72C22BBAFBB7}"/>
              </a:ext>
            </a:extLst>
          </p:cNvPr>
          <p:cNvPicPr>
            <a:picLocks noChangeAspect="1"/>
          </p:cNvPicPr>
          <p:nvPr/>
        </p:nvPicPr>
        <p:blipFill>
          <a:blip r:embed="rId2"/>
          <a:stretch>
            <a:fillRect/>
          </a:stretch>
        </p:blipFill>
        <p:spPr>
          <a:xfrm>
            <a:off x="2565400" y="1363277"/>
            <a:ext cx="7061200" cy="3784600"/>
          </a:xfrm>
          <a:prstGeom prst="rect">
            <a:avLst/>
          </a:prstGeom>
        </p:spPr>
      </p:pic>
    </p:spTree>
    <p:extLst>
      <p:ext uri="{BB962C8B-B14F-4D97-AF65-F5344CB8AC3E}">
        <p14:creationId xmlns:p14="http://schemas.microsoft.com/office/powerpoint/2010/main" val="2805997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DD5877-84C0-7DCE-1EA8-A11560D2D44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843F8E32-6522-4015-4E04-3F0F2EB0E169}"/>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7BDF1432-6E8A-8DB7-AAF5-2A5C96CFEEEF}"/>
              </a:ext>
            </a:extLst>
          </p:cNvPr>
          <p:cNvSpPr>
            <a:spLocks noGrp="1"/>
          </p:cNvSpPr>
          <p:nvPr>
            <p:ph type="body" idx="3"/>
          </p:nvPr>
        </p:nvSpPr>
        <p:spPr/>
        <p:txBody>
          <a:bodyPr/>
          <a:lstStyle/>
          <a:p>
            <a:endParaRPr lang="en-US"/>
          </a:p>
        </p:txBody>
      </p:sp>
      <p:pic>
        <p:nvPicPr>
          <p:cNvPr id="6" name="Picture 5">
            <a:extLst>
              <a:ext uri="{FF2B5EF4-FFF2-40B4-BE49-F238E27FC236}">
                <a16:creationId xmlns:a16="http://schemas.microsoft.com/office/drawing/2014/main" id="{77352004-B5F8-99C4-FE2D-6DE5BE0F92A6}"/>
              </a:ext>
            </a:extLst>
          </p:cNvPr>
          <p:cNvPicPr>
            <a:picLocks noChangeAspect="1"/>
          </p:cNvPicPr>
          <p:nvPr/>
        </p:nvPicPr>
        <p:blipFill>
          <a:blip r:embed="rId2"/>
          <a:stretch>
            <a:fillRect/>
          </a:stretch>
        </p:blipFill>
        <p:spPr>
          <a:xfrm>
            <a:off x="2559050" y="1562100"/>
            <a:ext cx="7073900" cy="3733800"/>
          </a:xfrm>
          <a:prstGeom prst="rect">
            <a:avLst/>
          </a:prstGeom>
        </p:spPr>
      </p:pic>
    </p:spTree>
    <p:extLst>
      <p:ext uri="{BB962C8B-B14F-4D97-AF65-F5344CB8AC3E}">
        <p14:creationId xmlns:p14="http://schemas.microsoft.com/office/powerpoint/2010/main" val="403856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Contents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set of tools&#10;&#10;Description automatically generated">
            <a:extLst>
              <a:ext uri="{FF2B5EF4-FFF2-40B4-BE49-F238E27FC236}">
                <a16:creationId xmlns:a16="http://schemas.microsoft.com/office/drawing/2014/main" id="{74A31897-7E89-8027-CF11-B8A2642C7297}"/>
              </a:ext>
            </a:extLst>
          </p:cNvPr>
          <p:cNvPicPr>
            <a:picLocks noChangeAspect="1"/>
          </p:cNvPicPr>
          <p:nvPr/>
        </p:nvPicPr>
        <p:blipFill rotWithShape="1">
          <a:blip r:embed="rId4"/>
          <a:srcRect t="2614"/>
          <a:stretch/>
        </p:blipFill>
        <p:spPr>
          <a:xfrm>
            <a:off x="2700282" y="1320252"/>
            <a:ext cx="6959600" cy="4217495"/>
          </a:xfrm>
          <a:prstGeom prst="rect">
            <a:avLst/>
          </a:prstGeom>
        </p:spPr>
      </p:pic>
      <p:pic>
        <p:nvPicPr>
          <p:cNvPr id="7" name="Picture 6" descr="A white text on an orange background&#10;&#10;Description automatically generated">
            <a:extLst>
              <a:ext uri="{FF2B5EF4-FFF2-40B4-BE49-F238E27FC236}">
                <a16:creationId xmlns:a16="http://schemas.microsoft.com/office/drawing/2014/main" id="{A2647125-CB54-D4F7-90A9-557CCE7E0FFD}"/>
              </a:ext>
            </a:extLst>
          </p:cNvPr>
          <p:cNvPicPr>
            <a:picLocks noChangeAspect="1"/>
          </p:cNvPicPr>
          <p:nvPr/>
        </p:nvPicPr>
        <p:blipFill>
          <a:blip r:embed="rId5"/>
          <a:stretch>
            <a:fillRect/>
          </a:stretch>
        </p:blipFill>
        <p:spPr>
          <a:xfrm>
            <a:off x="9565542" y="197257"/>
            <a:ext cx="2451100" cy="571500"/>
          </a:xfrm>
          <a:prstGeom prst="rect">
            <a:avLst/>
          </a:prstGeom>
        </p:spPr>
      </p:pic>
    </p:spTree>
    <p:extLst>
      <p:ext uri="{BB962C8B-B14F-4D97-AF65-F5344CB8AC3E}">
        <p14:creationId xmlns:p14="http://schemas.microsoft.com/office/powerpoint/2010/main" val="2039209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Yesterday: Honeycomb CLX Cell Loading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device&#10;&#10;Description automatically generated">
            <a:extLst>
              <a:ext uri="{FF2B5EF4-FFF2-40B4-BE49-F238E27FC236}">
                <a16:creationId xmlns:a16="http://schemas.microsoft.com/office/drawing/2014/main" id="{5877C7E3-10C4-08C5-8727-9646D58699EF}"/>
              </a:ext>
            </a:extLst>
          </p:cNvPr>
          <p:cNvPicPr>
            <a:picLocks noChangeAspect="1"/>
          </p:cNvPicPr>
          <p:nvPr/>
        </p:nvPicPr>
        <p:blipFill>
          <a:blip r:embed="rId4"/>
          <a:stretch>
            <a:fillRect/>
          </a:stretch>
        </p:blipFill>
        <p:spPr>
          <a:xfrm>
            <a:off x="4143704" y="1098549"/>
            <a:ext cx="4148958" cy="5149803"/>
          </a:xfrm>
          <a:prstGeom prst="rect">
            <a:avLst/>
          </a:prstGeom>
        </p:spPr>
      </p:pic>
      <p:pic>
        <p:nvPicPr>
          <p:cNvPr id="8" name="Picture 7" descr="A white text on an orange background&#10;&#10;Description automatically generated">
            <a:extLst>
              <a:ext uri="{FF2B5EF4-FFF2-40B4-BE49-F238E27FC236}">
                <a16:creationId xmlns:a16="http://schemas.microsoft.com/office/drawing/2014/main" id="{89DB8FE7-088F-4893-7A3C-C5A8EC13467F}"/>
              </a:ext>
            </a:extLst>
          </p:cNvPr>
          <p:cNvPicPr>
            <a:picLocks noChangeAspect="1"/>
          </p:cNvPicPr>
          <p:nvPr/>
        </p:nvPicPr>
        <p:blipFill>
          <a:blip r:embed="rId5"/>
          <a:stretch>
            <a:fillRect/>
          </a:stretch>
        </p:blipFill>
        <p:spPr>
          <a:xfrm>
            <a:off x="9565542" y="197257"/>
            <a:ext cx="2451100" cy="571500"/>
          </a:xfrm>
          <a:prstGeom prst="rect">
            <a:avLst/>
          </a:prstGeom>
        </p:spPr>
      </p:pic>
    </p:spTree>
    <p:extLst>
      <p:ext uri="{BB962C8B-B14F-4D97-AF65-F5344CB8AC3E}">
        <p14:creationId xmlns:p14="http://schemas.microsoft.com/office/powerpoint/2010/main" val="211025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Membrane Sealing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white text on an orange background&#10;&#10;Description automatically generated">
            <a:extLst>
              <a:ext uri="{FF2B5EF4-FFF2-40B4-BE49-F238E27FC236}">
                <a16:creationId xmlns:a16="http://schemas.microsoft.com/office/drawing/2014/main" id="{C2B3D3DD-2049-8C39-4183-B804AA8A7F66}"/>
              </a:ext>
            </a:extLst>
          </p:cNvPr>
          <p:cNvPicPr>
            <a:picLocks noChangeAspect="1"/>
          </p:cNvPicPr>
          <p:nvPr/>
        </p:nvPicPr>
        <p:blipFill>
          <a:blip r:embed="rId5"/>
          <a:stretch>
            <a:fillRect/>
          </a:stretch>
        </p:blipFill>
        <p:spPr>
          <a:xfrm>
            <a:off x="9565542" y="197257"/>
            <a:ext cx="2451100" cy="571500"/>
          </a:xfrm>
          <a:prstGeom prst="rect">
            <a:avLst/>
          </a:prstGeom>
        </p:spPr>
      </p:pic>
      <p:pic>
        <p:nvPicPr>
          <p:cNvPr id="9" name="Online Media 8" descr="HIVE CLX Transcriptome Recovery &amp; Library Preparation">
            <a:hlinkClick r:id="" action="ppaction://media"/>
            <a:extLst>
              <a:ext uri="{FF2B5EF4-FFF2-40B4-BE49-F238E27FC236}">
                <a16:creationId xmlns:a16="http://schemas.microsoft.com/office/drawing/2014/main" id="{3724B865-21AA-6FFA-A5F4-06A9927D2D65}"/>
              </a:ext>
            </a:extLst>
          </p:cNvPr>
          <p:cNvPicPr>
            <a:picLocks noRot="1" noChangeAspect="1"/>
          </p:cNvPicPr>
          <p:nvPr>
            <a:videoFile r:link="rId1"/>
          </p:nvPr>
        </p:nvPicPr>
        <p:blipFill>
          <a:blip r:embed="rId6"/>
          <a:stretch>
            <a:fillRect/>
          </a:stretch>
        </p:blipFill>
        <p:spPr>
          <a:xfrm>
            <a:off x="1213329" y="966013"/>
            <a:ext cx="9409268" cy="4947596"/>
          </a:xfrm>
          <a:prstGeom prst="rect">
            <a:avLst/>
          </a:prstGeom>
        </p:spPr>
      </p:pic>
    </p:spTree>
    <p:extLst>
      <p:ext uri="{BB962C8B-B14F-4D97-AF65-F5344CB8AC3E}">
        <p14:creationId xmlns:p14="http://schemas.microsoft.com/office/powerpoint/2010/main" val="138814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34069</TotalTime>
  <Words>1071</Words>
  <Application>Microsoft Macintosh PowerPoint</Application>
  <PresentationFormat>Widescreen</PresentationFormat>
  <Paragraphs>66</Paragraphs>
  <Slides>13</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vt:lpstr>
      <vt:lpstr>Avenir Book</vt:lpstr>
      <vt:lpstr>Calibri</vt:lpstr>
      <vt:lpstr>Calibri Light</vt:lpstr>
      <vt:lpstr>Wingdings</vt:lpstr>
      <vt:lpstr>Office Theme</vt:lpstr>
      <vt:lpstr>2024 Single Cell Workship Colombia: Day 2 Honeycomb Processing and 10X Probe  Hybridization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Chromium Fixed RNA Profiling–Probe Hybridization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Tissue Dissociation for Single Cell RNA sequencing</dc:title>
  <dc:creator>Sarah Ingabire</dc:creator>
  <cp:lastModifiedBy>Sarah Lynne Quinn</cp:lastModifiedBy>
  <cp:revision>53</cp:revision>
  <dcterms:created xsi:type="dcterms:W3CDTF">2023-02-28T22:59:24Z</dcterms:created>
  <dcterms:modified xsi:type="dcterms:W3CDTF">2024-08-02T19:38:18Z</dcterms:modified>
</cp:coreProperties>
</file>